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9"/>
  </p:notesMasterIdLst>
  <p:sldIdLst>
    <p:sldId id="256" r:id="rId2"/>
    <p:sldId id="290" r:id="rId3"/>
    <p:sldId id="294" r:id="rId4"/>
    <p:sldId id="304" r:id="rId5"/>
    <p:sldId id="305" r:id="rId6"/>
    <p:sldId id="307" r:id="rId7"/>
    <p:sldId id="327" r:id="rId8"/>
    <p:sldId id="330" r:id="rId9"/>
    <p:sldId id="257" r:id="rId10"/>
    <p:sldId id="263" r:id="rId11"/>
    <p:sldId id="264" r:id="rId12"/>
    <p:sldId id="332" r:id="rId13"/>
    <p:sldId id="267" r:id="rId14"/>
    <p:sldId id="268" r:id="rId15"/>
    <p:sldId id="269" r:id="rId16"/>
    <p:sldId id="270" r:id="rId17"/>
    <p:sldId id="271" r:id="rId18"/>
    <p:sldId id="272" r:id="rId19"/>
    <p:sldId id="273" r:id="rId20"/>
    <p:sldId id="274" r:id="rId21"/>
    <p:sldId id="281" r:id="rId22"/>
    <p:sldId id="287" r:id="rId23"/>
    <p:sldId id="331" r:id="rId24"/>
    <p:sldId id="333" r:id="rId25"/>
    <p:sldId id="291" r:id="rId26"/>
    <p:sldId id="295" r:id="rId27"/>
    <p:sldId id="296" r:id="rId28"/>
    <p:sldId id="297" r:id="rId29"/>
    <p:sldId id="298" r:id="rId30"/>
    <p:sldId id="334" r:id="rId31"/>
    <p:sldId id="335" r:id="rId32"/>
    <p:sldId id="301" r:id="rId33"/>
    <p:sldId id="303" r:id="rId34"/>
    <p:sldId id="311" r:id="rId35"/>
    <p:sldId id="308" r:id="rId36"/>
    <p:sldId id="313" r:id="rId37"/>
    <p:sldId id="314" r:id="rId38"/>
    <p:sldId id="315" r:id="rId39"/>
    <p:sldId id="316" r:id="rId40"/>
    <p:sldId id="336" r:id="rId41"/>
    <p:sldId id="337" r:id="rId42"/>
    <p:sldId id="319" r:id="rId43"/>
    <p:sldId id="320" r:id="rId44"/>
    <p:sldId id="321" r:id="rId45"/>
    <p:sldId id="322" r:id="rId46"/>
    <p:sldId id="325" r:id="rId47"/>
    <p:sldId id="326" r:id="rId48"/>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 d="1"/>
        <a:sy n="1" d="1"/>
      </p:scale>
      <p:origin x="0" y="0"/>
    </p:cViewPr>
  </p:notesTextViewPr>
  <p:sorterViewPr>
    <p:cViewPr>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Hoja1!$B$1</c:f>
              <c:strCache>
                <c:ptCount val="1"/>
                <c:pt idx="0">
                  <c:v>Ventas</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Hoja1!$A$2:$A$3</c:f>
              <c:strCache>
                <c:ptCount val="2"/>
                <c:pt idx="0">
                  <c:v>Observable</c:v>
                </c:pt>
                <c:pt idx="1">
                  <c:v>Unobservable</c:v>
                </c:pt>
              </c:strCache>
            </c:strRef>
          </c:cat>
          <c:val>
            <c:numRef>
              <c:f>Hoja1!$B$2:$B$3</c:f>
              <c:numCache>
                <c:formatCode>General</c:formatCode>
                <c:ptCount val="2"/>
                <c:pt idx="0">
                  <c:v>97</c:v>
                </c:pt>
                <c:pt idx="1">
                  <c:v>3</c:v>
                </c:pt>
              </c:numCache>
            </c:numRef>
          </c:val>
          <c:extLst>
            <c:ext xmlns:c16="http://schemas.microsoft.com/office/drawing/2014/chart" uri="{C3380CC4-5D6E-409C-BE32-E72D297353CC}">
              <c16:uniqueId val="{00000000-8F9D-48EC-9E69-9F3A4D97D6DC}"/>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s-SV"/>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7313A1-5F50-4F13-B20E-B865D2F0CDA6}"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es-SV"/>
        </a:p>
      </dgm:t>
    </dgm:pt>
    <dgm:pt modelId="{AE2DC60A-3D52-4C80-8879-6A8B8BDA4442}">
      <dgm:prSet phldrT="[Texto]" phldr="1"/>
      <dgm:spPr/>
      <dgm:t>
        <a:bodyPr/>
        <a:lstStyle/>
        <a:p>
          <a:endParaRPr lang="es-SV"/>
        </a:p>
      </dgm:t>
    </dgm:pt>
    <dgm:pt modelId="{6499D859-F005-4ECD-85A2-415A2D7D0744}" type="parTrans" cxnId="{123D4FF3-08B2-444E-92D7-0A80BC8E735E}">
      <dgm:prSet/>
      <dgm:spPr/>
      <dgm:t>
        <a:bodyPr/>
        <a:lstStyle/>
        <a:p>
          <a:endParaRPr lang="es-SV"/>
        </a:p>
      </dgm:t>
    </dgm:pt>
    <dgm:pt modelId="{895ED69D-3756-4668-9F17-95D58C0D367B}" type="sibTrans" cxnId="{123D4FF3-08B2-444E-92D7-0A80BC8E735E}">
      <dgm:prSet/>
      <dgm:spPr/>
      <dgm:t>
        <a:bodyPr/>
        <a:lstStyle/>
        <a:p>
          <a:endParaRPr lang="es-SV"/>
        </a:p>
      </dgm:t>
    </dgm:pt>
    <dgm:pt modelId="{0050D6A6-41AE-44F4-A499-1F62C1C19340}">
      <dgm:prSet phldrT="[Texto]"/>
      <dgm:spPr/>
      <dgm:t>
        <a:bodyPr/>
        <a:lstStyle/>
        <a:p>
          <a:r>
            <a:rPr lang="es-SV" b="1" dirty="0" smtClean="0"/>
            <a:t>Todo influye pero el maestro determina; una buena PC  con un mal maestro no sirve mucho</a:t>
          </a:r>
          <a:endParaRPr lang="es-SV" dirty="0"/>
        </a:p>
      </dgm:t>
    </dgm:pt>
    <dgm:pt modelId="{69DBAE14-98C0-48FC-9112-2C0C55532D43}" type="parTrans" cxnId="{9F3AEC87-1CFC-4DFA-A198-90242FCE8D5A}">
      <dgm:prSet/>
      <dgm:spPr/>
      <dgm:t>
        <a:bodyPr/>
        <a:lstStyle/>
        <a:p>
          <a:endParaRPr lang="es-SV"/>
        </a:p>
      </dgm:t>
    </dgm:pt>
    <dgm:pt modelId="{0417C77E-A119-4955-833D-C4E4AF8C33F7}" type="sibTrans" cxnId="{9F3AEC87-1CFC-4DFA-A198-90242FCE8D5A}">
      <dgm:prSet/>
      <dgm:spPr/>
      <dgm:t>
        <a:bodyPr/>
        <a:lstStyle/>
        <a:p>
          <a:endParaRPr lang="es-SV"/>
        </a:p>
      </dgm:t>
    </dgm:pt>
    <dgm:pt modelId="{D3E95784-38B8-458F-84E5-3530C1777C0F}">
      <dgm:prSet phldrT="[Texto]"/>
      <dgm:spPr/>
      <dgm:t>
        <a:bodyPr/>
        <a:lstStyle/>
        <a:p>
          <a:r>
            <a:rPr lang="es-SV" b="1" dirty="0" smtClean="0"/>
            <a:t>Que sepan enseñar y facilitar aprendizajes, que puedan guiar con pedagogía y didáctica de altura</a:t>
          </a:r>
          <a:endParaRPr lang="es-SV" dirty="0"/>
        </a:p>
      </dgm:t>
    </dgm:pt>
    <dgm:pt modelId="{0F381C4A-084C-4150-A2C2-DA0A1FD17DD0}" type="parTrans" cxnId="{BCBAF8F5-A9C1-438B-A846-A63A0AE2336B}">
      <dgm:prSet/>
      <dgm:spPr/>
      <dgm:t>
        <a:bodyPr/>
        <a:lstStyle/>
        <a:p>
          <a:endParaRPr lang="es-SV"/>
        </a:p>
      </dgm:t>
    </dgm:pt>
    <dgm:pt modelId="{1014BCB4-85B6-4094-BE16-B9DF9042001D}" type="sibTrans" cxnId="{BCBAF8F5-A9C1-438B-A846-A63A0AE2336B}">
      <dgm:prSet/>
      <dgm:spPr/>
      <dgm:t>
        <a:bodyPr/>
        <a:lstStyle/>
        <a:p>
          <a:endParaRPr lang="es-SV"/>
        </a:p>
      </dgm:t>
    </dgm:pt>
    <dgm:pt modelId="{B783DC02-A6B0-4AA9-A9BD-3438E5A55D2C}">
      <dgm:prSet phldrT="[Texto]"/>
      <dgm:spPr/>
      <dgm:t>
        <a:bodyPr/>
        <a:lstStyle/>
        <a:p>
          <a:r>
            <a:rPr lang="es-SV" b="1" dirty="0" smtClean="0"/>
            <a:t>Necesitamos maestros Probos, Doctos, Eficaces, Competentes,  cultos. Que enseñen de maneta significativa y pertinente</a:t>
          </a:r>
          <a:endParaRPr lang="es-SV" dirty="0"/>
        </a:p>
      </dgm:t>
    </dgm:pt>
    <dgm:pt modelId="{17A5DC03-571D-4173-9E9C-BF0E6EB76233}" type="parTrans" cxnId="{1B9D1C53-53B4-4A5E-96E6-08F30F59CA85}">
      <dgm:prSet/>
      <dgm:spPr/>
      <dgm:t>
        <a:bodyPr/>
        <a:lstStyle/>
        <a:p>
          <a:endParaRPr lang="es-SV"/>
        </a:p>
      </dgm:t>
    </dgm:pt>
    <dgm:pt modelId="{B82E2D5A-9AA5-4F61-A959-BCC1A3F32D14}" type="sibTrans" cxnId="{1B9D1C53-53B4-4A5E-96E6-08F30F59CA85}">
      <dgm:prSet/>
      <dgm:spPr/>
      <dgm:t>
        <a:bodyPr/>
        <a:lstStyle/>
        <a:p>
          <a:endParaRPr lang="es-SV"/>
        </a:p>
      </dgm:t>
    </dgm:pt>
    <dgm:pt modelId="{BBDC01CB-B483-48E9-A05F-4F23DA85BF84}">
      <dgm:prSet phldrT="[Texto]"/>
      <dgm:spPr/>
      <dgm:t>
        <a:bodyPr/>
        <a:lstStyle/>
        <a:p>
          <a:r>
            <a:rPr lang="es-SV" b="1" dirty="0" smtClean="0"/>
            <a:t>Necesitamos maestros con pasión, entusiasmo, autoestima, bien pagados, líderes</a:t>
          </a:r>
          <a:endParaRPr lang="es-SV" dirty="0"/>
        </a:p>
      </dgm:t>
    </dgm:pt>
    <dgm:pt modelId="{9F0F28C9-FB59-4780-87C6-EF835F5EE8A7}" type="parTrans" cxnId="{F412A919-E21E-4E56-BCF3-AD844DE2FC58}">
      <dgm:prSet/>
      <dgm:spPr/>
      <dgm:t>
        <a:bodyPr/>
        <a:lstStyle/>
        <a:p>
          <a:endParaRPr lang="es-SV"/>
        </a:p>
      </dgm:t>
    </dgm:pt>
    <dgm:pt modelId="{AA939AFB-8BDA-44B7-ABE1-E156197A50C4}" type="sibTrans" cxnId="{F412A919-E21E-4E56-BCF3-AD844DE2FC58}">
      <dgm:prSet/>
      <dgm:spPr/>
      <dgm:t>
        <a:bodyPr/>
        <a:lstStyle/>
        <a:p>
          <a:endParaRPr lang="es-SV"/>
        </a:p>
      </dgm:t>
    </dgm:pt>
    <dgm:pt modelId="{AA869801-C908-43B7-968D-21CA7124BC01}" type="pres">
      <dgm:prSet presAssocID="{0C7313A1-5F50-4F13-B20E-B865D2F0CDA6}" presName="diagram" presStyleCnt="0">
        <dgm:presLayoutVars>
          <dgm:chMax val="1"/>
          <dgm:dir/>
          <dgm:animLvl val="ctr"/>
          <dgm:resizeHandles val="exact"/>
        </dgm:presLayoutVars>
      </dgm:prSet>
      <dgm:spPr/>
      <dgm:t>
        <a:bodyPr/>
        <a:lstStyle/>
        <a:p>
          <a:endParaRPr lang="es-SV"/>
        </a:p>
      </dgm:t>
    </dgm:pt>
    <dgm:pt modelId="{AADEE5AE-907D-4AFD-848C-9F665AB6870C}" type="pres">
      <dgm:prSet presAssocID="{0C7313A1-5F50-4F13-B20E-B865D2F0CDA6}" presName="matrix" presStyleCnt="0"/>
      <dgm:spPr/>
    </dgm:pt>
    <dgm:pt modelId="{D253FB41-3B63-4522-9670-C4404491D8E3}" type="pres">
      <dgm:prSet presAssocID="{0C7313A1-5F50-4F13-B20E-B865D2F0CDA6}" presName="tile1" presStyleLbl="node1" presStyleIdx="0" presStyleCnt="4"/>
      <dgm:spPr/>
      <dgm:t>
        <a:bodyPr/>
        <a:lstStyle/>
        <a:p>
          <a:endParaRPr lang="es-SV"/>
        </a:p>
      </dgm:t>
    </dgm:pt>
    <dgm:pt modelId="{AE66ABCA-2FB1-44F2-9B35-06C8FBD2B36F}" type="pres">
      <dgm:prSet presAssocID="{0C7313A1-5F50-4F13-B20E-B865D2F0CDA6}" presName="tile1text" presStyleLbl="node1" presStyleIdx="0" presStyleCnt="4">
        <dgm:presLayoutVars>
          <dgm:chMax val="0"/>
          <dgm:chPref val="0"/>
          <dgm:bulletEnabled val="1"/>
        </dgm:presLayoutVars>
      </dgm:prSet>
      <dgm:spPr/>
      <dgm:t>
        <a:bodyPr/>
        <a:lstStyle/>
        <a:p>
          <a:endParaRPr lang="es-SV"/>
        </a:p>
      </dgm:t>
    </dgm:pt>
    <dgm:pt modelId="{48396993-B4F9-4C18-8C39-6C4187268B63}" type="pres">
      <dgm:prSet presAssocID="{0C7313A1-5F50-4F13-B20E-B865D2F0CDA6}" presName="tile2" presStyleLbl="node1" presStyleIdx="1" presStyleCnt="4"/>
      <dgm:spPr/>
      <dgm:t>
        <a:bodyPr/>
        <a:lstStyle/>
        <a:p>
          <a:endParaRPr lang="es-SV"/>
        </a:p>
      </dgm:t>
    </dgm:pt>
    <dgm:pt modelId="{C9F7547A-51E2-42B3-B4F1-7C8F434D1F11}" type="pres">
      <dgm:prSet presAssocID="{0C7313A1-5F50-4F13-B20E-B865D2F0CDA6}" presName="tile2text" presStyleLbl="node1" presStyleIdx="1" presStyleCnt="4">
        <dgm:presLayoutVars>
          <dgm:chMax val="0"/>
          <dgm:chPref val="0"/>
          <dgm:bulletEnabled val="1"/>
        </dgm:presLayoutVars>
      </dgm:prSet>
      <dgm:spPr/>
      <dgm:t>
        <a:bodyPr/>
        <a:lstStyle/>
        <a:p>
          <a:endParaRPr lang="es-SV"/>
        </a:p>
      </dgm:t>
    </dgm:pt>
    <dgm:pt modelId="{AF2801AB-375E-4B99-987E-0D92B50509D3}" type="pres">
      <dgm:prSet presAssocID="{0C7313A1-5F50-4F13-B20E-B865D2F0CDA6}" presName="tile3" presStyleLbl="node1" presStyleIdx="2" presStyleCnt="4"/>
      <dgm:spPr/>
      <dgm:t>
        <a:bodyPr/>
        <a:lstStyle/>
        <a:p>
          <a:endParaRPr lang="es-SV"/>
        </a:p>
      </dgm:t>
    </dgm:pt>
    <dgm:pt modelId="{57A172CA-1E38-4681-A30C-97D346525863}" type="pres">
      <dgm:prSet presAssocID="{0C7313A1-5F50-4F13-B20E-B865D2F0CDA6}" presName="tile3text" presStyleLbl="node1" presStyleIdx="2" presStyleCnt="4">
        <dgm:presLayoutVars>
          <dgm:chMax val="0"/>
          <dgm:chPref val="0"/>
          <dgm:bulletEnabled val="1"/>
        </dgm:presLayoutVars>
      </dgm:prSet>
      <dgm:spPr/>
      <dgm:t>
        <a:bodyPr/>
        <a:lstStyle/>
        <a:p>
          <a:endParaRPr lang="es-SV"/>
        </a:p>
      </dgm:t>
    </dgm:pt>
    <dgm:pt modelId="{4B5D44F9-CF5F-4341-9C0B-E40257B20FC2}" type="pres">
      <dgm:prSet presAssocID="{0C7313A1-5F50-4F13-B20E-B865D2F0CDA6}" presName="tile4" presStyleLbl="node1" presStyleIdx="3" presStyleCnt="4"/>
      <dgm:spPr/>
      <dgm:t>
        <a:bodyPr/>
        <a:lstStyle/>
        <a:p>
          <a:endParaRPr lang="es-SV"/>
        </a:p>
      </dgm:t>
    </dgm:pt>
    <dgm:pt modelId="{41B3B4C9-3C26-44C8-8F7A-82692F645C17}" type="pres">
      <dgm:prSet presAssocID="{0C7313A1-5F50-4F13-B20E-B865D2F0CDA6}" presName="tile4text" presStyleLbl="node1" presStyleIdx="3" presStyleCnt="4">
        <dgm:presLayoutVars>
          <dgm:chMax val="0"/>
          <dgm:chPref val="0"/>
          <dgm:bulletEnabled val="1"/>
        </dgm:presLayoutVars>
      </dgm:prSet>
      <dgm:spPr/>
      <dgm:t>
        <a:bodyPr/>
        <a:lstStyle/>
        <a:p>
          <a:endParaRPr lang="es-SV"/>
        </a:p>
      </dgm:t>
    </dgm:pt>
    <dgm:pt modelId="{E13DA2F3-399F-4A0C-8458-AC0543B77E3C}" type="pres">
      <dgm:prSet presAssocID="{0C7313A1-5F50-4F13-B20E-B865D2F0CDA6}" presName="centerTile" presStyleLbl="fgShp" presStyleIdx="0" presStyleCnt="1">
        <dgm:presLayoutVars>
          <dgm:chMax val="0"/>
          <dgm:chPref val="0"/>
        </dgm:presLayoutVars>
      </dgm:prSet>
      <dgm:spPr/>
      <dgm:t>
        <a:bodyPr/>
        <a:lstStyle/>
        <a:p>
          <a:endParaRPr lang="es-SV"/>
        </a:p>
      </dgm:t>
    </dgm:pt>
  </dgm:ptLst>
  <dgm:cxnLst>
    <dgm:cxn modelId="{F412A919-E21E-4E56-BCF3-AD844DE2FC58}" srcId="{AE2DC60A-3D52-4C80-8879-6A8B8BDA4442}" destId="{BBDC01CB-B483-48E9-A05F-4F23DA85BF84}" srcOrd="3" destOrd="0" parTransId="{9F0F28C9-FB59-4780-87C6-EF835F5EE8A7}" sibTransId="{AA939AFB-8BDA-44B7-ABE1-E156197A50C4}"/>
    <dgm:cxn modelId="{81B5B7F8-770E-4088-9790-FB0E82ACE6B6}" type="presOf" srcId="{B783DC02-A6B0-4AA9-A9BD-3438E5A55D2C}" destId="{57A172CA-1E38-4681-A30C-97D346525863}" srcOrd="1" destOrd="0" presId="urn:microsoft.com/office/officeart/2005/8/layout/matrix1"/>
    <dgm:cxn modelId="{8E09B9BC-0D34-4BFA-B853-172D7070248C}" type="presOf" srcId="{0C7313A1-5F50-4F13-B20E-B865D2F0CDA6}" destId="{AA869801-C908-43B7-968D-21CA7124BC01}" srcOrd="0" destOrd="0" presId="urn:microsoft.com/office/officeart/2005/8/layout/matrix1"/>
    <dgm:cxn modelId="{1B9D1C53-53B4-4A5E-96E6-08F30F59CA85}" srcId="{AE2DC60A-3D52-4C80-8879-6A8B8BDA4442}" destId="{B783DC02-A6B0-4AA9-A9BD-3438E5A55D2C}" srcOrd="2" destOrd="0" parTransId="{17A5DC03-571D-4173-9E9C-BF0E6EB76233}" sibTransId="{B82E2D5A-9AA5-4F61-A959-BCC1A3F32D14}"/>
    <dgm:cxn modelId="{0F6403FB-13AF-46DC-99EA-6B78A8B18FC7}" type="presOf" srcId="{B783DC02-A6B0-4AA9-A9BD-3438E5A55D2C}" destId="{AF2801AB-375E-4B99-987E-0D92B50509D3}" srcOrd="0" destOrd="0" presId="urn:microsoft.com/office/officeart/2005/8/layout/matrix1"/>
    <dgm:cxn modelId="{2751509D-B7CA-4D96-93D4-B5D3B01E47DD}" type="presOf" srcId="{AE2DC60A-3D52-4C80-8879-6A8B8BDA4442}" destId="{E13DA2F3-399F-4A0C-8458-AC0543B77E3C}" srcOrd="0" destOrd="0" presId="urn:microsoft.com/office/officeart/2005/8/layout/matrix1"/>
    <dgm:cxn modelId="{C4173808-B4C7-40F7-844E-5C3C2E8E8825}" type="presOf" srcId="{D3E95784-38B8-458F-84E5-3530C1777C0F}" destId="{48396993-B4F9-4C18-8C39-6C4187268B63}" srcOrd="0" destOrd="0" presId="urn:microsoft.com/office/officeart/2005/8/layout/matrix1"/>
    <dgm:cxn modelId="{123D4FF3-08B2-444E-92D7-0A80BC8E735E}" srcId="{0C7313A1-5F50-4F13-B20E-B865D2F0CDA6}" destId="{AE2DC60A-3D52-4C80-8879-6A8B8BDA4442}" srcOrd="0" destOrd="0" parTransId="{6499D859-F005-4ECD-85A2-415A2D7D0744}" sibTransId="{895ED69D-3756-4668-9F17-95D58C0D367B}"/>
    <dgm:cxn modelId="{436768DC-080E-40C2-A65C-21B43DF7B649}" type="presOf" srcId="{BBDC01CB-B483-48E9-A05F-4F23DA85BF84}" destId="{41B3B4C9-3C26-44C8-8F7A-82692F645C17}" srcOrd="1" destOrd="0" presId="urn:microsoft.com/office/officeart/2005/8/layout/matrix1"/>
    <dgm:cxn modelId="{E2CD56BD-1D59-4ABB-B502-2FDC7FCDF580}" type="presOf" srcId="{D3E95784-38B8-458F-84E5-3530C1777C0F}" destId="{C9F7547A-51E2-42B3-B4F1-7C8F434D1F11}" srcOrd="1" destOrd="0" presId="urn:microsoft.com/office/officeart/2005/8/layout/matrix1"/>
    <dgm:cxn modelId="{380E5416-5247-48AB-9394-F6E2FEA3560A}" type="presOf" srcId="{0050D6A6-41AE-44F4-A499-1F62C1C19340}" destId="{AE66ABCA-2FB1-44F2-9B35-06C8FBD2B36F}" srcOrd="1" destOrd="0" presId="urn:microsoft.com/office/officeart/2005/8/layout/matrix1"/>
    <dgm:cxn modelId="{BCBAF8F5-A9C1-438B-A846-A63A0AE2336B}" srcId="{AE2DC60A-3D52-4C80-8879-6A8B8BDA4442}" destId="{D3E95784-38B8-458F-84E5-3530C1777C0F}" srcOrd="1" destOrd="0" parTransId="{0F381C4A-084C-4150-A2C2-DA0A1FD17DD0}" sibTransId="{1014BCB4-85B6-4094-BE16-B9DF9042001D}"/>
    <dgm:cxn modelId="{12CFAD57-305C-4DF1-8111-420C0F023C15}" type="presOf" srcId="{BBDC01CB-B483-48E9-A05F-4F23DA85BF84}" destId="{4B5D44F9-CF5F-4341-9C0B-E40257B20FC2}" srcOrd="0" destOrd="0" presId="urn:microsoft.com/office/officeart/2005/8/layout/matrix1"/>
    <dgm:cxn modelId="{58280EB8-A135-4404-9320-6C07ED062BEA}" type="presOf" srcId="{0050D6A6-41AE-44F4-A499-1F62C1C19340}" destId="{D253FB41-3B63-4522-9670-C4404491D8E3}" srcOrd="0" destOrd="0" presId="urn:microsoft.com/office/officeart/2005/8/layout/matrix1"/>
    <dgm:cxn modelId="{9F3AEC87-1CFC-4DFA-A198-90242FCE8D5A}" srcId="{AE2DC60A-3D52-4C80-8879-6A8B8BDA4442}" destId="{0050D6A6-41AE-44F4-A499-1F62C1C19340}" srcOrd="0" destOrd="0" parTransId="{69DBAE14-98C0-48FC-9112-2C0C55532D43}" sibTransId="{0417C77E-A119-4955-833D-C4E4AF8C33F7}"/>
    <dgm:cxn modelId="{63CF43DC-C654-4DC2-B6E6-5C0029B74199}" type="presParOf" srcId="{AA869801-C908-43B7-968D-21CA7124BC01}" destId="{AADEE5AE-907D-4AFD-848C-9F665AB6870C}" srcOrd="0" destOrd="0" presId="urn:microsoft.com/office/officeart/2005/8/layout/matrix1"/>
    <dgm:cxn modelId="{1637490E-6E2C-4100-8083-AD5F73F76A13}" type="presParOf" srcId="{AADEE5AE-907D-4AFD-848C-9F665AB6870C}" destId="{D253FB41-3B63-4522-9670-C4404491D8E3}" srcOrd="0" destOrd="0" presId="urn:microsoft.com/office/officeart/2005/8/layout/matrix1"/>
    <dgm:cxn modelId="{8E201CEE-3F07-4100-9407-4391E63C6F75}" type="presParOf" srcId="{AADEE5AE-907D-4AFD-848C-9F665AB6870C}" destId="{AE66ABCA-2FB1-44F2-9B35-06C8FBD2B36F}" srcOrd="1" destOrd="0" presId="urn:microsoft.com/office/officeart/2005/8/layout/matrix1"/>
    <dgm:cxn modelId="{86362568-EB7F-4AD3-8DFD-491E6B1ED487}" type="presParOf" srcId="{AADEE5AE-907D-4AFD-848C-9F665AB6870C}" destId="{48396993-B4F9-4C18-8C39-6C4187268B63}" srcOrd="2" destOrd="0" presId="urn:microsoft.com/office/officeart/2005/8/layout/matrix1"/>
    <dgm:cxn modelId="{19A58C08-CFA5-4521-85FE-15FEADE07A07}" type="presParOf" srcId="{AADEE5AE-907D-4AFD-848C-9F665AB6870C}" destId="{C9F7547A-51E2-42B3-B4F1-7C8F434D1F11}" srcOrd="3" destOrd="0" presId="urn:microsoft.com/office/officeart/2005/8/layout/matrix1"/>
    <dgm:cxn modelId="{9BD81548-39CA-48EC-A699-53F0D7A6EDA5}" type="presParOf" srcId="{AADEE5AE-907D-4AFD-848C-9F665AB6870C}" destId="{AF2801AB-375E-4B99-987E-0D92B50509D3}" srcOrd="4" destOrd="0" presId="urn:microsoft.com/office/officeart/2005/8/layout/matrix1"/>
    <dgm:cxn modelId="{AF92E404-8553-458A-97C1-9A64ED4F1149}" type="presParOf" srcId="{AADEE5AE-907D-4AFD-848C-9F665AB6870C}" destId="{57A172CA-1E38-4681-A30C-97D346525863}" srcOrd="5" destOrd="0" presId="urn:microsoft.com/office/officeart/2005/8/layout/matrix1"/>
    <dgm:cxn modelId="{4E7A2447-6A90-42AF-95AF-36890D60E35E}" type="presParOf" srcId="{AADEE5AE-907D-4AFD-848C-9F665AB6870C}" destId="{4B5D44F9-CF5F-4341-9C0B-E40257B20FC2}" srcOrd="6" destOrd="0" presId="urn:microsoft.com/office/officeart/2005/8/layout/matrix1"/>
    <dgm:cxn modelId="{A701F987-45E3-4A2E-9581-BFA14D3960A6}" type="presParOf" srcId="{AADEE5AE-907D-4AFD-848C-9F665AB6870C}" destId="{41B3B4C9-3C26-44C8-8F7A-82692F645C17}" srcOrd="7" destOrd="0" presId="urn:microsoft.com/office/officeart/2005/8/layout/matrix1"/>
    <dgm:cxn modelId="{AAD9D73B-2C2A-4378-A424-8D04BF191D2E}" type="presParOf" srcId="{AA869801-C908-43B7-968D-21CA7124BC01}" destId="{E13DA2F3-399F-4A0C-8458-AC0543B77E3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27ABF9-844D-4B31-ABB9-543CA1BD0E80}"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SV"/>
        </a:p>
      </dgm:t>
    </dgm:pt>
    <dgm:pt modelId="{E78D3F95-03F9-4F94-9CA4-3938C2E18194}">
      <dgm:prSet phldrT="[Texto]"/>
      <dgm:spPr/>
      <dgm:t>
        <a:bodyPr/>
        <a:lstStyle/>
        <a:p>
          <a:r>
            <a:rPr lang="es-SV" dirty="0" smtClean="0"/>
            <a:t>Teoría de Piaget</a:t>
          </a:r>
          <a:endParaRPr lang="es-SV" dirty="0"/>
        </a:p>
      </dgm:t>
    </dgm:pt>
    <dgm:pt modelId="{FA0938A6-91C2-4473-96F4-53DC7713BB8F}" type="parTrans" cxnId="{CA5D226C-6362-4B32-A589-8C5656DF9A94}">
      <dgm:prSet/>
      <dgm:spPr/>
      <dgm:t>
        <a:bodyPr/>
        <a:lstStyle/>
        <a:p>
          <a:endParaRPr lang="es-SV"/>
        </a:p>
      </dgm:t>
    </dgm:pt>
    <dgm:pt modelId="{119B7B08-8DA4-40B7-B825-C1B048C4D6A8}" type="sibTrans" cxnId="{CA5D226C-6362-4B32-A589-8C5656DF9A94}">
      <dgm:prSet/>
      <dgm:spPr/>
      <dgm:t>
        <a:bodyPr/>
        <a:lstStyle/>
        <a:p>
          <a:endParaRPr lang="es-SV"/>
        </a:p>
      </dgm:t>
    </dgm:pt>
    <dgm:pt modelId="{8F23BE8A-9900-454B-92C2-0D3CDC645CEC}">
      <dgm:prSet phldrT="[Texto]"/>
      <dgm:spPr/>
      <dgm:t>
        <a:bodyPr/>
        <a:lstStyle/>
        <a:p>
          <a:r>
            <a:rPr lang="es-SV" dirty="0" smtClean="0"/>
            <a:t>Motora sensorial, Edad 0-2 </a:t>
          </a:r>
          <a:endParaRPr lang="es-SV" dirty="0"/>
        </a:p>
      </dgm:t>
    </dgm:pt>
    <dgm:pt modelId="{6BD4D091-CAD0-40F6-ACD5-0383244BEC44}" type="parTrans" cxnId="{CE996CC8-7F3D-495F-9E40-DEF812F16E3A}">
      <dgm:prSet/>
      <dgm:spPr/>
      <dgm:t>
        <a:bodyPr/>
        <a:lstStyle/>
        <a:p>
          <a:endParaRPr lang="es-SV"/>
        </a:p>
      </dgm:t>
    </dgm:pt>
    <dgm:pt modelId="{62013535-C373-4EB7-9345-48AF337F916F}" type="sibTrans" cxnId="{CE996CC8-7F3D-495F-9E40-DEF812F16E3A}">
      <dgm:prSet/>
      <dgm:spPr/>
      <dgm:t>
        <a:bodyPr/>
        <a:lstStyle/>
        <a:p>
          <a:endParaRPr lang="es-SV"/>
        </a:p>
      </dgm:t>
    </dgm:pt>
    <dgm:pt modelId="{7F470AB7-BDB9-47F3-A1AD-F1ED788FD406}">
      <dgm:prSet phldrT="[Texto]"/>
      <dgm:spPr/>
      <dgm:t>
        <a:bodyPr/>
        <a:lstStyle/>
        <a:p>
          <a:r>
            <a:rPr lang="es-SV" dirty="0" smtClean="0"/>
            <a:t>Control motor y aprendizaje acerca de objetos físicos</a:t>
          </a:r>
          <a:endParaRPr lang="es-SV" dirty="0"/>
        </a:p>
      </dgm:t>
    </dgm:pt>
    <dgm:pt modelId="{DD2B5EC8-9714-4C2D-A9EB-3EEEFAC927D1}" type="parTrans" cxnId="{FFACFA89-4413-4A55-A2C2-3D37B3297492}">
      <dgm:prSet/>
      <dgm:spPr/>
      <dgm:t>
        <a:bodyPr/>
        <a:lstStyle/>
        <a:p>
          <a:endParaRPr lang="es-SV"/>
        </a:p>
      </dgm:t>
    </dgm:pt>
    <dgm:pt modelId="{6F94BE9C-49A8-4BD2-B4C9-580C000010F6}" type="sibTrans" cxnId="{FFACFA89-4413-4A55-A2C2-3D37B3297492}">
      <dgm:prSet/>
      <dgm:spPr/>
      <dgm:t>
        <a:bodyPr/>
        <a:lstStyle/>
        <a:p>
          <a:endParaRPr lang="es-SV"/>
        </a:p>
      </dgm:t>
    </dgm:pt>
    <dgm:pt modelId="{5E75A4AA-EF2D-4B12-AE57-C31C624553A7}">
      <dgm:prSet phldrT="[Texto]"/>
      <dgm:spPr/>
      <dgm:t>
        <a:bodyPr/>
        <a:lstStyle/>
        <a:p>
          <a:r>
            <a:rPr lang="es-SV" dirty="0" err="1" smtClean="0"/>
            <a:t>PreOperacional</a:t>
          </a:r>
          <a:r>
            <a:rPr lang="es-SV" dirty="0" smtClean="0"/>
            <a:t> </a:t>
          </a:r>
        </a:p>
        <a:p>
          <a:r>
            <a:rPr lang="es-SV" dirty="0" smtClean="0"/>
            <a:t>Edad 2-7</a:t>
          </a:r>
          <a:endParaRPr lang="es-SV" dirty="0"/>
        </a:p>
      </dgm:t>
    </dgm:pt>
    <dgm:pt modelId="{FAE77245-B08B-4605-B0F4-4B633DB98A6F}" type="parTrans" cxnId="{031AE87D-30D0-4FF5-B734-68771B042400}">
      <dgm:prSet/>
      <dgm:spPr/>
      <dgm:t>
        <a:bodyPr/>
        <a:lstStyle/>
        <a:p>
          <a:endParaRPr lang="es-SV"/>
        </a:p>
      </dgm:t>
    </dgm:pt>
    <dgm:pt modelId="{DB21D0DE-FCEB-4BE2-86AD-65422A6939CC}" type="sibTrans" cxnId="{031AE87D-30D0-4FF5-B734-68771B042400}">
      <dgm:prSet/>
      <dgm:spPr/>
      <dgm:t>
        <a:bodyPr/>
        <a:lstStyle/>
        <a:p>
          <a:endParaRPr lang="es-SV"/>
        </a:p>
      </dgm:t>
    </dgm:pt>
    <dgm:pt modelId="{2FDC91B4-559F-4772-A0C4-BBDAD0E23AD1}">
      <dgm:prSet phldrT="[Texto]"/>
      <dgm:spPr/>
      <dgm:t>
        <a:bodyPr/>
        <a:lstStyle/>
        <a:p>
          <a:r>
            <a:rPr lang="es-SV" dirty="0" smtClean="0"/>
            <a:t>Desarrollo de habilidades verbales</a:t>
          </a:r>
          <a:endParaRPr lang="es-SV" dirty="0"/>
        </a:p>
      </dgm:t>
    </dgm:pt>
    <dgm:pt modelId="{A9AC7716-8F49-4D77-AF52-377ED2CDEDB0}" type="parTrans" cxnId="{DED66A64-DD9E-4A79-B8F0-7745B7F79DA9}">
      <dgm:prSet/>
      <dgm:spPr/>
      <dgm:t>
        <a:bodyPr/>
        <a:lstStyle/>
        <a:p>
          <a:endParaRPr lang="es-SV"/>
        </a:p>
      </dgm:t>
    </dgm:pt>
    <dgm:pt modelId="{7F4E3FFD-52FD-44E9-B542-26BB2EF2A2F3}" type="sibTrans" cxnId="{DED66A64-DD9E-4A79-B8F0-7745B7F79DA9}">
      <dgm:prSet/>
      <dgm:spPr/>
      <dgm:t>
        <a:bodyPr/>
        <a:lstStyle/>
        <a:p>
          <a:endParaRPr lang="es-SV"/>
        </a:p>
      </dgm:t>
    </dgm:pt>
    <dgm:pt modelId="{F3DC248C-34FD-4C28-A368-B7F6669119C3}">
      <dgm:prSet phldrT="[Texto]"/>
      <dgm:spPr/>
      <dgm:t>
        <a:bodyPr/>
        <a:lstStyle/>
        <a:p>
          <a:r>
            <a:rPr lang="es-SV" dirty="0" smtClean="0"/>
            <a:t>Concreta Operacional </a:t>
          </a:r>
        </a:p>
        <a:p>
          <a:r>
            <a:rPr lang="es-SV" dirty="0" smtClean="0"/>
            <a:t>Edad 7-12</a:t>
          </a:r>
          <a:endParaRPr lang="es-SV" dirty="0"/>
        </a:p>
      </dgm:t>
    </dgm:pt>
    <dgm:pt modelId="{6137EF60-0ADD-4A15-A488-62D8C12255BC}" type="parTrans" cxnId="{76636FC8-75AE-4C7C-8FCE-AC7A9AB6FC66}">
      <dgm:prSet/>
      <dgm:spPr/>
      <dgm:t>
        <a:bodyPr/>
        <a:lstStyle/>
        <a:p>
          <a:endParaRPr lang="es-SV"/>
        </a:p>
      </dgm:t>
    </dgm:pt>
    <dgm:pt modelId="{CA1DD9F1-8D8E-4ED7-AE02-C89D39A71C4A}" type="sibTrans" cxnId="{76636FC8-75AE-4C7C-8FCE-AC7A9AB6FC66}">
      <dgm:prSet/>
      <dgm:spPr/>
      <dgm:t>
        <a:bodyPr/>
        <a:lstStyle/>
        <a:p>
          <a:endParaRPr lang="es-SV"/>
        </a:p>
      </dgm:t>
    </dgm:pt>
    <dgm:pt modelId="{F3E359F7-67C4-485F-B7A1-D1A86F98B460}">
      <dgm:prSet phldrT="[Texto]"/>
      <dgm:spPr/>
      <dgm:t>
        <a:bodyPr/>
        <a:lstStyle/>
        <a:p>
          <a:r>
            <a:rPr lang="es-SV" dirty="0" smtClean="0"/>
            <a:t>Formal Operacional Edad 12-15</a:t>
          </a:r>
          <a:endParaRPr lang="es-SV" dirty="0"/>
        </a:p>
      </dgm:t>
    </dgm:pt>
    <dgm:pt modelId="{022FC79E-1EB9-4B94-A642-B60759A98330}" type="parTrans" cxnId="{28955944-271B-43B2-9A52-CFD32F704438}">
      <dgm:prSet/>
      <dgm:spPr/>
      <dgm:t>
        <a:bodyPr/>
        <a:lstStyle/>
        <a:p>
          <a:endParaRPr lang="es-SV"/>
        </a:p>
      </dgm:t>
    </dgm:pt>
    <dgm:pt modelId="{2C9A3790-2AAB-4AD2-B473-58D4A263CB35}" type="sibTrans" cxnId="{28955944-271B-43B2-9A52-CFD32F704438}">
      <dgm:prSet/>
      <dgm:spPr/>
      <dgm:t>
        <a:bodyPr/>
        <a:lstStyle/>
        <a:p>
          <a:endParaRPr lang="es-SV"/>
        </a:p>
      </dgm:t>
    </dgm:pt>
    <dgm:pt modelId="{AB061BE7-0F6F-4D8A-9E3D-7D92CD56B639}">
      <dgm:prSet/>
      <dgm:spPr/>
      <dgm:t>
        <a:bodyPr/>
        <a:lstStyle/>
        <a:p>
          <a:r>
            <a:rPr lang="es-SV" dirty="0" smtClean="0"/>
            <a:t>Inicio del asentamiento de conceptos abstractos</a:t>
          </a:r>
          <a:endParaRPr lang="es-SV" dirty="0"/>
        </a:p>
      </dgm:t>
    </dgm:pt>
    <dgm:pt modelId="{4EBA2D78-7C80-4FD5-A241-74150EB9AD0E}" type="parTrans" cxnId="{68FE1520-8E94-41D1-B81D-DEE0A5CFD2E2}">
      <dgm:prSet/>
      <dgm:spPr/>
      <dgm:t>
        <a:bodyPr/>
        <a:lstStyle/>
        <a:p>
          <a:endParaRPr lang="es-SV"/>
        </a:p>
      </dgm:t>
    </dgm:pt>
    <dgm:pt modelId="{9DEDBC33-3003-414D-95F2-15EC0AE97C5B}" type="sibTrans" cxnId="{68FE1520-8E94-41D1-B81D-DEE0A5CFD2E2}">
      <dgm:prSet/>
      <dgm:spPr/>
      <dgm:t>
        <a:bodyPr/>
        <a:lstStyle/>
        <a:p>
          <a:endParaRPr lang="es-SV"/>
        </a:p>
      </dgm:t>
    </dgm:pt>
    <dgm:pt modelId="{1FA727EE-A695-4DAA-8476-35D78396150D}">
      <dgm:prSet/>
      <dgm:spPr/>
      <dgm:t>
        <a:bodyPr/>
        <a:lstStyle/>
        <a:p>
          <a:r>
            <a:rPr lang="es-SV" dirty="0" smtClean="0"/>
            <a:t>Desarrollo de habilidades sistemáticas y lógicas del razonamiento </a:t>
          </a:r>
          <a:endParaRPr lang="es-SV" dirty="0"/>
        </a:p>
      </dgm:t>
    </dgm:pt>
    <dgm:pt modelId="{B730ECA9-19AF-4743-843D-43D5D145E02B}" type="parTrans" cxnId="{40D1448D-0BD6-4D4A-8F06-2E560DB7CECD}">
      <dgm:prSet/>
      <dgm:spPr/>
      <dgm:t>
        <a:bodyPr/>
        <a:lstStyle/>
        <a:p>
          <a:endParaRPr lang="es-SV"/>
        </a:p>
      </dgm:t>
    </dgm:pt>
    <dgm:pt modelId="{08A609C1-2EAC-48B3-BA50-FBE99CEB2CA4}" type="sibTrans" cxnId="{40D1448D-0BD6-4D4A-8F06-2E560DB7CECD}">
      <dgm:prSet/>
      <dgm:spPr/>
      <dgm:t>
        <a:bodyPr/>
        <a:lstStyle/>
        <a:p>
          <a:endParaRPr lang="es-SV"/>
        </a:p>
      </dgm:t>
    </dgm:pt>
    <dgm:pt modelId="{679153B9-6AD7-44C2-BBC4-6172D1E772AA}" type="pres">
      <dgm:prSet presAssocID="{5527ABF9-844D-4B31-ABB9-543CA1BD0E80}" presName="diagram" presStyleCnt="0">
        <dgm:presLayoutVars>
          <dgm:chPref val="1"/>
          <dgm:dir/>
          <dgm:animOne val="branch"/>
          <dgm:animLvl val="lvl"/>
          <dgm:resizeHandles val="exact"/>
        </dgm:presLayoutVars>
      </dgm:prSet>
      <dgm:spPr/>
      <dgm:t>
        <a:bodyPr/>
        <a:lstStyle/>
        <a:p>
          <a:endParaRPr lang="es-SV"/>
        </a:p>
      </dgm:t>
    </dgm:pt>
    <dgm:pt modelId="{FCB18561-EDFE-4CFA-A538-89914D64FCEF}" type="pres">
      <dgm:prSet presAssocID="{E78D3F95-03F9-4F94-9CA4-3938C2E18194}" presName="root1" presStyleCnt="0"/>
      <dgm:spPr/>
    </dgm:pt>
    <dgm:pt modelId="{0FFA8877-84FD-4CF0-8AF0-FE71F2C5F374}" type="pres">
      <dgm:prSet presAssocID="{E78D3F95-03F9-4F94-9CA4-3938C2E18194}" presName="LevelOneTextNode" presStyleLbl="node0" presStyleIdx="0" presStyleCnt="1">
        <dgm:presLayoutVars>
          <dgm:chPref val="3"/>
        </dgm:presLayoutVars>
      </dgm:prSet>
      <dgm:spPr/>
      <dgm:t>
        <a:bodyPr/>
        <a:lstStyle/>
        <a:p>
          <a:endParaRPr lang="es-SV"/>
        </a:p>
      </dgm:t>
    </dgm:pt>
    <dgm:pt modelId="{6EF0196B-DBF6-417D-A24A-6BEE69DB9407}" type="pres">
      <dgm:prSet presAssocID="{E78D3F95-03F9-4F94-9CA4-3938C2E18194}" presName="level2hierChild" presStyleCnt="0"/>
      <dgm:spPr/>
    </dgm:pt>
    <dgm:pt modelId="{28B910E6-4683-4788-A05B-6CDD61033519}" type="pres">
      <dgm:prSet presAssocID="{6BD4D091-CAD0-40F6-ACD5-0383244BEC44}" presName="conn2-1" presStyleLbl="parChTrans1D2" presStyleIdx="0" presStyleCnt="4"/>
      <dgm:spPr/>
      <dgm:t>
        <a:bodyPr/>
        <a:lstStyle/>
        <a:p>
          <a:endParaRPr lang="es-SV"/>
        </a:p>
      </dgm:t>
    </dgm:pt>
    <dgm:pt modelId="{C28F6DE4-4656-4C3B-9272-364AC0F30843}" type="pres">
      <dgm:prSet presAssocID="{6BD4D091-CAD0-40F6-ACD5-0383244BEC44}" presName="connTx" presStyleLbl="parChTrans1D2" presStyleIdx="0" presStyleCnt="4"/>
      <dgm:spPr/>
      <dgm:t>
        <a:bodyPr/>
        <a:lstStyle/>
        <a:p>
          <a:endParaRPr lang="es-SV"/>
        </a:p>
      </dgm:t>
    </dgm:pt>
    <dgm:pt modelId="{6096E710-4E03-4504-9BE7-5DDCB2F585D0}" type="pres">
      <dgm:prSet presAssocID="{8F23BE8A-9900-454B-92C2-0D3CDC645CEC}" presName="root2" presStyleCnt="0"/>
      <dgm:spPr/>
    </dgm:pt>
    <dgm:pt modelId="{122E6575-3062-46CB-8FE9-2CA51B186B84}" type="pres">
      <dgm:prSet presAssocID="{8F23BE8A-9900-454B-92C2-0D3CDC645CEC}" presName="LevelTwoTextNode" presStyleLbl="node2" presStyleIdx="0" presStyleCnt="4">
        <dgm:presLayoutVars>
          <dgm:chPref val="3"/>
        </dgm:presLayoutVars>
      </dgm:prSet>
      <dgm:spPr/>
      <dgm:t>
        <a:bodyPr/>
        <a:lstStyle/>
        <a:p>
          <a:endParaRPr lang="es-SV"/>
        </a:p>
      </dgm:t>
    </dgm:pt>
    <dgm:pt modelId="{BF8E40A2-0E4F-4D3A-9D12-85BA831662EE}" type="pres">
      <dgm:prSet presAssocID="{8F23BE8A-9900-454B-92C2-0D3CDC645CEC}" presName="level3hierChild" presStyleCnt="0"/>
      <dgm:spPr/>
    </dgm:pt>
    <dgm:pt modelId="{BD7A7C2A-5744-4908-8C29-816D27984FB5}" type="pres">
      <dgm:prSet presAssocID="{DD2B5EC8-9714-4C2D-A9EB-3EEEFAC927D1}" presName="conn2-1" presStyleLbl="parChTrans1D3" presStyleIdx="0" presStyleCnt="4"/>
      <dgm:spPr/>
      <dgm:t>
        <a:bodyPr/>
        <a:lstStyle/>
        <a:p>
          <a:endParaRPr lang="es-SV"/>
        </a:p>
      </dgm:t>
    </dgm:pt>
    <dgm:pt modelId="{D0F71C7F-C92B-455E-81FC-416BAC75F606}" type="pres">
      <dgm:prSet presAssocID="{DD2B5EC8-9714-4C2D-A9EB-3EEEFAC927D1}" presName="connTx" presStyleLbl="parChTrans1D3" presStyleIdx="0" presStyleCnt="4"/>
      <dgm:spPr/>
      <dgm:t>
        <a:bodyPr/>
        <a:lstStyle/>
        <a:p>
          <a:endParaRPr lang="es-SV"/>
        </a:p>
      </dgm:t>
    </dgm:pt>
    <dgm:pt modelId="{909EB160-9700-46CD-BB37-018512033990}" type="pres">
      <dgm:prSet presAssocID="{7F470AB7-BDB9-47F3-A1AD-F1ED788FD406}" presName="root2" presStyleCnt="0"/>
      <dgm:spPr/>
    </dgm:pt>
    <dgm:pt modelId="{87589905-5FD8-4AA7-A5D3-413205E2A211}" type="pres">
      <dgm:prSet presAssocID="{7F470AB7-BDB9-47F3-A1AD-F1ED788FD406}" presName="LevelTwoTextNode" presStyleLbl="node3" presStyleIdx="0" presStyleCnt="4">
        <dgm:presLayoutVars>
          <dgm:chPref val="3"/>
        </dgm:presLayoutVars>
      </dgm:prSet>
      <dgm:spPr/>
      <dgm:t>
        <a:bodyPr/>
        <a:lstStyle/>
        <a:p>
          <a:endParaRPr lang="es-SV"/>
        </a:p>
      </dgm:t>
    </dgm:pt>
    <dgm:pt modelId="{6A920A3F-1A71-4539-BAF2-320A5892853C}" type="pres">
      <dgm:prSet presAssocID="{7F470AB7-BDB9-47F3-A1AD-F1ED788FD406}" presName="level3hierChild" presStyleCnt="0"/>
      <dgm:spPr/>
    </dgm:pt>
    <dgm:pt modelId="{AF619207-077F-40F2-8E7A-2E264314E2A5}" type="pres">
      <dgm:prSet presAssocID="{FAE77245-B08B-4605-B0F4-4B633DB98A6F}" presName="conn2-1" presStyleLbl="parChTrans1D2" presStyleIdx="1" presStyleCnt="4"/>
      <dgm:spPr/>
      <dgm:t>
        <a:bodyPr/>
        <a:lstStyle/>
        <a:p>
          <a:endParaRPr lang="es-SV"/>
        </a:p>
      </dgm:t>
    </dgm:pt>
    <dgm:pt modelId="{72381C90-B04B-4EEA-8F2C-C0F80F843642}" type="pres">
      <dgm:prSet presAssocID="{FAE77245-B08B-4605-B0F4-4B633DB98A6F}" presName="connTx" presStyleLbl="parChTrans1D2" presStyleIdx="1" presStyleCnt="4"/>
      <dgm:spPr/>
      <dgm:t>
        <a:bodyPr/>
        <a:lstStyle/>
        <a:p>
          <a:endParaRPr lang="es-SV"/>
        </a:p>
      </dgm:t>
    </dgm:pt>
    <dgm:pt modelId="{884E3919-7224-4548-B9B7-ACA039EA0862}" type="pres">
      <dgm:prSet presAssocID="{5E75A4AA-EF2D-4B12-AE57-C31C624553A7}" presName="root2" presStyleCnt="0"/>
      <dgm:spPr/>
    </dgm:pt>
    <dgm:pt modelId="{6C3BD78D-93D0-4BBA-A37E-5A48037EBB3C}" type="pres">
      <dgm:prSet presAssocID="{5E75A4AA-EF2D-4B12-AE57-C31C624553A7}" presName="LevelTwoTextNode" presStyleLbl="node2" presStyleIdx="1" presStyleCnt="4">
        <dgm:presLayoutVars>
          <dgm:chPref val="3"/>
        </dgm:presLayoutVars>
      </dgm:prSet>
      <dgm:spPr/>
      <dgm:t>
        <a:bodyPr/>
        <a:lstStyle/>
        <a:p>
          <a:endParaRPr lang="es-SV"/>
        </a:p>
      </dgm:t>
    </dgm:pt>
    <dgm:pt modelId="{1F83FDB8-CB65-47FD-BBE6-DD8EA5B35404}" type="pres">
      <dgm:prSet presAssocID="{5E75A4AA-EF2D-4B12-AE57-C31C624553A7}" presName="level3hierChild" presStyleCnt="0"/>
      <dgm:spPr/>
    </dgm:pt>
    <dgm:pt modelId="{AFDC7EA1-C32F-4DBC-AD67-916F9F7B2974}" type="pres">
      <dgm:prSet presAssocID="{A9AC7716-8F49-4D77-AF52-377ED2CDEDB0}" presName="conn2-1" presStyleLbl="parChTrans1D3" presStyleIdx="1" presStyleCnt="4"/>
      <dgm:spPr/>
      <dgm:t>
        <a:bodyPr/>
        <a:lstStyle/>
        <a:p>
          <a:endParaRPr lang="es-SV"/>
        </a:p>
      </dgm:t>
    </dgm:pt>
    <dgm:pt modelId="{1EF0AB1A-53F7-43B9-992D-2A7A554180F9}" type="pres">
      <dgm:prSet presAssocID="{A9AC7716-8F49-4D77-AF52-377ED2CDEDB0}" presName="connTx" presStyleLbl="parChTrans1D3" presStyleIdx="1" presStyleCnt="4"/>
      <dgm:spPr/>
      <dgm:t>
        <a:bodyPr/>
        <a:lstStyle/>
        <a:p>
          <a:endParaRPr lang="es-SV"/>
        </a:p>
      </dgm:t>
    </dgm:pt>
    <dgm:pt modelId="{0AE21CA5-9FC9-4CCB-9231-5B35C5E05D32}" type="pres">
      <dgm:prSet presAssocID="{2FDC91B4-559F-4772-A0C4-BBDAD0E23AD1}" presName="root2" presStyleCnt="0"/>
      <dgm:spPr/>
    </dgm:pt>
    <dgm:pt modelId="{BDC35572-B903-4C1A-A668-3A2489205562}" type="pres">
      <dgm:prSet presAssocID="{2FDC91B4-559F-4772-A0C4-BBDAD0E23AD1}" presName="LevelTwoTextNode" presStyleLbl="node3" presStyleIdx="1" presStyleCnt="4">
        <dgm:presLayoutVars>
          <dgm:chPref val="3"/>
        </dgm:presLayoutVars>
      </dgm:prSet>
      <dgm:spPr/>
      <dgm:t>
        <a:bodyPr/>
        <a:lstStyle/>
        <a:p>
          <a:endParaRPr lang="es-SV"/>
        </a:p>
      </dgm:t>
    </dgm:pt>
    <dgm:pt modelId="{9A1EA2A2-876F-42F3-B05F-45F6B291A488}" type="pres">
      <dgm:prSet presAssocID="{2FDC91B4-559F-4772-A0C4-BBDAD0E23AD1}" presName="level3hierChild" presStyleCnt="0"/>
      <dgm:spPr/>
    </dgm:pt>
    <dgm:pt modelId="{0A7ED8B1-EC11-4229-A629-B504547FB918}" type="pres">
      <dgm:prSet presAssocID="{6137EF60-0ADD-4A15-A488-62D8C12255BC}" presName="conn2-1" presStyleLbl="parChTrans1D2" presStyleIdx="2" presStyleCnt="4"/>
      <dgm:spPr/>
      <dgm:t>
        <a:bodyPr/>
        <a:lstStyle/>
        <a:p>
          <a:endParaRPr lang="es-SV"/>
        </a:p>
      </dgm:t>
    </dgm:pt>
    <dgm:pt modelId="{19AD0D0C-BCE0-44F7-90F3-805026A0F90E}" type="pres">
      <dgm:prSet presAssocID="{6137EF60-0ADD-4A15-A488-62D8C12255BC}" presName="connTx" presStyleLbl="parChTrans1D2" presStyleIdx="2" presStyleCnt="4"/>
      <dgm:spPr/>
      <dgm:t>
        <a:bodyPr/>
        <a:lstStyle/>
        <a:p>
          <a:endParaRPr lang="es-SV"/>
        </a:p>
      </dgm:t>
    </dgm:pt>
    <dgm:pt modelId="{18F66F8C-C28B-4DB2-8D2B-7C86DB4123A2}" type="pres">
      <dgm:prSet presAssocID="{F3DC248C-34FD-4C28-A368-B7F6669119C3}" presName="root2" presStyleCnt="0"/>
      <dgm:spPr/>
    </dgm:pt>
    <dgm:pt modelId="{81A9AA6B-6E22-4DCE-B7EE-8B54992FD899}" type="pres">
      <dgm:prSet presAssocID="{F3DC248C-34FD-4C28-A368-B7F6669119C3}" presName="LevelTwoTextNode" presStyleLbl="node2" presStyleIdx="2" presStyleCnt="4">
        <dgm:presLayoutVars>
          <dgm:chPref val="3"/>
        </dgm:presLayoutVars>
      </dgm:prSet>
      <dgm:spPr/>
      <dgm:t>
        <a:bodyPr/>
        <a:lstStyle/>
        <a:p>
          <a:endParaRPr lang="es-SV"/>
        </a:p>
      </dgm:t>
    </dgm:pt>
    <dgm:pt modelId="{3548D139-879A-4016-BAC6-30E2D318C041}" type="pres">
      <dgm:prSet presAssocID="{F3DC248C-34FD-4C28-A368-B7F6669119C3}" presName="level3hierChild" presStyleCnt="0"/>
      <dgm:spPr/>
    </dgm:pt>
    <dgm:pt modelId="{24DC565A-DF11-485D-8041-56826A605074}" type="pres">
      <dgm:prSet presAssocID="{4EBA2D78-7C80-4FD5-A241-74150EB9AD0E}" presName="conn2-1" presStyleLbl="parChTrans1D3" presStyleIdx="2" presStyleCnt="4"/>
      <dgm:spPr/>
      <dgm:t>
        <a:bodyPr/>
        <a:lstStyle/>
        <a:p>
          <a:endParaRPr lang="es-SV"/>
        </a:p>
      </dgm:t>
    </dgm:pt>
    <dgm:pt modelId="{80AC1500-E8C0-450F-BCEB-5FC2C167B8B1}" type="pres">
      <dgm:prSet presAssocID="{4EBA2D78-7C80-4FD5-A241-74150EB9AD0E}" presName="connTx" presStyleLbl="parChTrans1D3" presStyleIdx="2" presStyleCnt="4"/>
      <dgm:spPr/>
      <dgm:t>
        <a:bodyPr/>
        <a:lstStyle/>
        <a:p>
          <a:endParaRPr lang="es-SV"/>
        </a:p>
      </dgm:t>
    </dgm:pt>
    <dgm:pt modelId="{968F48A2-F79B-4D5B-908B-7D4E2434BDC4}" type="pres">
      <dgm:prSet presAssocID="{AB061BE7-0F6F-4D8A-9E3D-7D92CD56B639}" presName="root2" presStyleCnt="0"/>
      <dgm:spPr/>
    </dgm:pt>
    <dgm:pt modelId="{655F55F4-0396-45AA-A037-DAE971387D16}" type="pres">
      <dgm:prSet presAssocID="{AB061BE7-0F6F-4D8A-9E3D-7D92CD56B639}" presName="LevelTwoTextNode" presStyleLbl="node3" presStyleIdx="2" presStyleCnt="4">
        <dgm:presLayoutVars>
          <dgm:chPref val="3"/>
        </dgm:presLayoutVars>
      </dgm:prSet>
      <dgm:spPr/>
      <dgm:t>
        <a:bodyPr/>
        <a:lstStyle/>
        <a:p>
          <a:endParaRPr lang="es-SV"/>
        </a:p>
      </dgm:t>
    </dgm:pt>
    <dgm:pt modelId="{BE5A76D1-9359-498C-9845-632CD477658E}" type="pres">
      <dgm:prSet presAssocID="{AB061BE7-0F6F-4D8A-9E3D-7D92CD56B639}" presName="level3hierChild" presStyleCnt="0"/>
      <dgm:spPr/>
    </dgm:pt>
    <dgm:pt modelId="{03F2AA80-4370-4ADC-AA6C-E497EF2B6CE4}" type="pres">
      <dgm:prSet presAssocID="{022FC79E-1EB9-4B94-A642-B60759A98330}" presName="conn2-1" presStyleLbl="parChTrans1D2" presStyleIdx="3" presStyleCnt="4"/>
      <dgm:spPr/>
      <dgm:t>
        <a:bodyPr/>
        <a:lstStyle/>
        <a:p>
          <a:endParaRPr lang="es-SV"/>
        </a:p>
      </dgm:t>
    </dgm:pt>
    <dgm:pt modelId="{28E1E915-EFAD-4E52-88C1-42B9C50D863A}" type="pres">
      <dgm:prSet presAssocID="{022FC79E-1EB9-4B94-A642-B60759A98330}" presName="connTx" presStyleLbl="parChTrans1D2" presStyleIdx="3" presStyleCnt="4"/>
      <dgm:spPr/>
      <dgm:t>
        <a:bodyPr/>
        <a:lstStyle/>
        <a:p>
          <a:endParaRPr lang="es-SV"/>
        </a:p>
      </dgm:t>
    </dgm:pt>
    <dgm:pt modelId="{C3B6E11F-3470-4C2E-A128-07F3D976C6F2}" type="pres">
      <dgm:prSet presAssocID="{F3E359F7-67C4-485F-B7A1-D1A86F98B460}" presName="root2" presStyleCnt="0"/>
      <dgm:spPr/>
    </dgm:pt>
    <dgm:pt modelId="{874238C5-CE30-4589-BAA8-C9FC4F3425EF}" type="pres">
      <dgm:prSet presAssocID="{F3E359F7-67C4-485F-B7A1-D1A86F98B460}" presName="LevelTwoTextNode" presStyleLbl="node2" presStyleIdx="3" presStyleCnt="4">
        <dgm:presLayoutVars>
          <dgm:chPref val="3"/>
        </dgm:presLayoutVars>
      </dgm:prSet>
      <dgm:spPr/>
      <dgm:t>
        <a:bodyPr/>
        <a:lstStyle/>
        <a:p>
          <a:endParaRPr lang="es-SV"/>
        </a:p>
      </dgm:t>
    </dgm:pt>
    <dgm:pt modelId="{EF245E0F-50CC-42AB-812D-C3171C276027}" type="pres">
      <dgm:prSet presAssocID="{F3E359F7-67C4-485F-B7A1-D1A86F98B460}" presName="level3hierChild" presStyleCnt="0"/>
      <dgm:spPr/>
    </dgm:pt>
    <dgm:pt modelId="{AA6C2C74-252B-4DF1-BB71-766ED844BA7E}" type="pres">
      <dgm:prSet presAssocID="{B730ECA9-19AF-4743-843D-43D5D145E02B}" presName="conn2-1" presStyleLbl="parChTrans1D3" presStyleIdx="3" presStyleCnt="4"/>
      <dgm:spPr/>
      <dgm:t>
        <a:bodyPr/>
        <a:lstStyle/>
        <a:p>
          <a:endParaRPr lang="es-SV"/>
        </a:p>
      </dgm:t>
    </dgm:pt>
    <dgm:pt modelId="{FC84CF8A-9C2B-4962-AE3F-E655BC9D5AB9}" type="pres">
      <dgm:prSet presAssocID="{B730ECA9-19AF-4743-843D-43D5D145E02B}" presName="connTx" presStyleLbl="parChTrans1D3" presStyleIdx="3" presStyleCnt="4"/>
      <dgm:spPr/>
      <dgm:t>
        <a:bodyPr/>
        <a:lstStyle/>
        <a:p>
          <a:endParaRPr lang="es-SV"/>
        </a:p>
      </dgm:t>
    </dgm:pt>
    <dgm:pt modelId="{3EF66C8A-814F-433B-9642-3CBFA7289499}" type="pres">
      <dgm:prSet presAssocID="{1FA727EE-A695-4DAA-8476-35D78396150D}" presName="root2" presStyleCnt="0"/>
      <dgm:spPr/>
    </dgm:pt>
    <dgm:pt modelId="{4C1073EC-380E-4705-8CE7-9004C6907D94}" type="pres">
      <dgm:prSet presAssocID="{1FA727EE-A695-4DAA-8476-35D78396150D}" presName="LevelTwoTextNode" presStyleLbl="node3" presStyleIdx="3" presStyleCnt="4">
        <dgm:presLayoutVars>
          <dgm:chPref val="3"/>
        </dgm:presLayoutVars>
      </dgm:prSet>
      <dgm:spPr/>
      <dgm:t>
        <a:bodyPr/>
        <a:lstStyle/>
        <a:p>
          <a:endParaRPr lang="es-SV"/>
        </a:p>
      </dgm:t>
    </dgm:pt>
    <dgm:pt modelId="{FC8254B9-1B02-4ECB-8DFC-958E7EFDAEC6}" type="pres">
      <dgm:prSet presAssocID="{1FA727EE-A695-4DAA-8476-35D78396150D}" presName="level3hierChild" presStyleCnt="0"/>
      <dgm:spPr/>
    </dgm:pt>
  </dgm:ptLst>
  <dgm:cxnLst>
    <dgm:cxn modelId="{64092CF1-9211-4240-AFF0-9506D10C9D19}" type="presOf" srcId="{4EBA2D78-7C80-4FD5-A241-74150EB9AD0E}" destId="{80AC1500-E8C0-450F-BCEB-5FC2C167B8B1}" srcOrd="1" destOrd="0" presId="urn:microsoft.com/office/officeart/2005/8/layout/hierarchy2"/>
    <dgm:cxn modelId="{152B03FA-1AAA-4D1E-B0C8-46FE45F9DBA3}" type="presOf" srcId="{6BD4D091-CAD0-40F6-ACD5-0383244BEC44}" destId="{C28F6DE4-4656-4C3B-9272-364AC0F30843}" srcOrd="1" destOrd="0" presId="urn:microsoft.com/office/officeart/2005/8/layout/hierarchy2"/>
    <dgm:cxn modelId="{E803B1BA-A2A8-430F-8B74-62E94C700ECF}" type="presOf" srcId="{DD2B5EC8-9714-4C2D-A9EB-3EEEFAC927D1}" destId="{D0F71C7F-C92B-455E-81FC-416BAC75F606}" srcOrd="1" destOrd="0" presId="urn:microsoft.com/office/officeart/2005/8/layout/hierarchy2"/>
    <dgm:cxn modelId="{76636FC8-75AE-4C7C-8FCE-AC7A9AB6FC66}" srcId="{E78D3F95-03F9-4F94-9CA4-3938C2E18194}" destId="{F3DC248C-34FD-4C28-A368-B7F6669119C3}" srcOrd="2" destOrd="0" parTransId="{6137EF60-0ADD-4A15-A488-62D8C12255BC}" sibTransId="{CA1DD9F1-8D8E-4ED7-AE02-C89D39A71C4A}"/>
    <dgm:cxn modelId="{031AE87D-30D0-4FF5-B734-68771B042400}" srcId="{E78D3F95-03F9-4F94-9CA4-3938C2E18194}" destId="{5E75A4AA-EF2D-4B12-AE57-C31C624553A7}" srcOrd="1" destOrd="0" parTransId="{FAE77245-B08B-4605-B0F4-4B633DB98A6F}" sibTransId="{DB21D0DE-FCEB-4BE2-86AD-65422A6939CC}"/>
    <dgm:cxn modelId="{06CE22EC-1896-442F-B701-338BD079E6BC}" type="presOf" srcId="{DD2B5EC8-9714-4C2D-A9EB-3EEEFAC927D1}" destId="{BD7A7C2A-5744-4908-8C29-816D27984FB5}" srcOrd="0" destOrd="0" presId="urn:microsoft.com/office/officeart/2005/8/layout/hierarchy2"/>
    <dgm:cxn modelId="{323BB9F9-D342-4CC6-862F-181B85F9FD36}" type="presOf" srcId="{5527ABF9-844D-4B31-ABB9-543CA1BD0E80}" destId="{679153B9-6AD7-44C2-BBC4-6172D1E772AA}" srcOrd="0" destOrd="0" presId="urn:microsoft.com/office/officeart/2005/8/layout/hierarchy2"/>
    <dgm:cxn modelId="{02E488E9-AE78-48AC-8D63-3EFE94842D0C}" type="presOf" srcId="{2FDC91B4-559F-4772-A0C4-BBDAD0E23AD1}" destId="{BDC35572-B903-4C1A-A668-3A2489205562}" srcOrd="0" destOrd="0" presId="urn:microsoft.com/office/officeart/2005/8/layout/hierarchy2"/>
    <dgm:cxn modelId="{406FC1EA-B030-4A15-9B1C-08BD1BA2EF4B}" type="presOf" srcId="{6BD4D091-CAD0-40F6-ACD5-0383244BEC44}" destId="{28B910E6-4683-4788-A05B-6CDD61033519}" srcOrd="0" destOrd="0" presId="urn:microsoft.com/office/officeart/2005/8/layout/hierarchy2"/>
    <dgm:cxn modelId="{C93C6B2C-F95B-4526-8019-6610C02B583B}" type="presOf" srcId="{B730ECA9-19AF-4743-843D-43D5D145E02B}" destId="{AA6C2C74-252B-4DF1-BB71-766ED844BA7E}" srcOrd="0" destOrd="0" presId="urn:microsoft.com/office/officeart/2005/8/layout/hierarchy2"/>
    <dgm:cxn modelId="{CE996CC8-7F3D-495F-9E40-DEF812F16E3A}" srcId="{E78D3F95-03F9-4F94-9CA4-3938C2E18194}" destId="{8F23BE8A-9900-454B-92C2-0D3CDC645CEC}" srcOrd="0" destOrd="0" parTransId="{6BD4D091-CAD0-40F6-ACD5-0383244BEC44}" sibTransId="{62013535-C373-4EB7-9345-48AF337F916F}"/>
    <dgm:cxn modelId="{8F55E310-34F7-4B2F-AF0A-216D715B3958}" type="presOf" srcId="{FAE77245-B08B-4605-B0F4-4B633DB98A6F}" destId="{AF619207-077F-40F2-8E7A-2E264314E2A5}" srcOrd="0" destOrd="0" presId="urn:microsoft.com/office/officeart/2005/8/layout/hierarchy2"/>
    <dgm:cxn modelId="{28955944-271B-43B2-9A52-CFD32F704438}" srcId="{E78D3F95-03F9-4F94-9CA4-3938C2E18194}" destId="{F3E359F7-67C4-485F-B7A1-D1A86F98B460}" srcOrd="3" destOrd="0" parTransId="{022FC79E-1EB9-4B94-A642-B60759A98330}" sibTransId="{2C9A3790-2AAB-4AD2-B473-58D4A263CB35}"/>
    <dgm:cxn modelId="{212F8A5E-2A6D-48FF-9C2D-1AEA3D1BDA40}" type="presOf" srcId="{6137EF60-0ADD-4A15-A488-62D8C12255BC}" destId="{0A7ED8B1-EC11-4229-A629-B504547FB918}" srcOrd="0" destOrd="0" presId="urn:microsoft.com/office/officeart/2005/8/layout/hierarchy2"/>
    <dgm:cxn modelId="{2DFC368C-7D15-41F8-96BE-0B745E743270}" type="presOf" srcId="{4EBA2D78-7C80-4FD5-A241-74150EB9AD0E}" destId="{24DC565A-DF11-485D-8041-56826A605074}" srcOrd="0" destOrd="0" presId="urn:microsoft.com/office/officeart/2005/8/layout/hierarchy2"/>
    <dgm:cxn modelId="{F7D1F514-EF94-46CF-A780-4C5D674C8D14}" type="presOf" srcId="{A9AC7716-8F49-4D77-AF52-377ED2CDEDB0}" destId="{AFDC7EA1-C32F-4DBC-AD67-916F9F7B2974}" srcOrd="0" destOrd="0" presId="urn:microsoft.com/office/officeart/2005/8/layout/hierarchy2"/>
    <dgm:cxn modelId="{56988288-37CD-4159-9DEE-194822318F2A}" type="presOf" srcId="{FAE77245-B08B-4605-B0F4-4B633DB98A6F}" destId="{72381C90-B04B-4EEA-8F2C-C0F80F843642}" srcOrd="1" destOrd="0" presId="urn:microsoft.com/office/officeart/2005/8/layout/hierarchy2"/>
    <dgm:cxn modelId="{D2F5AD19-2A13-4531-9D42-55655B728457}" type="presOf" srcId="{022FC79E-1EB9-4B94-A642-B60759A98330}" destId="{28E1E915-EFAD-4E52-88C1-42B9C50D863A}" srcOrd="1" destOrd="0" presId="urn:microsoft.com/office/officeart/2005/8/layout/hierarchy2"/>
    <dgm:cxn modelId="{A3F59ADD-A6C5-4EC8-9217-ADB2CFDF9ED4}" type="presOf" srcId="{7F470AB7-BDB9-47F3-A1AD-F1ED788FD406}" destId="{87589905-5FD8-4AA7-A5D3-413205E2A211}" srcOrd="0" destOrd="0" presId="urn:microsoft.com/office/officeart/2005/8/layout/hierarchy2"/>
    <dgm:cxn modelId="{CA5D226C-6362-4B32-A589-8C5656DF9A94}" srcId="{5527ABF9-844D-4B31-ABB9-543CA1BD0E80}" destId="{E78D3F95-03F9-4F94-9CA4-3938C2E18194}" srcOrd="0" destOrd="0" parTransId="{FA0938A6-91C2-4473-96F4-53DC7713BB8F}" sibTransId="{119B7B08-8DA4-40B7-B825-C1B048C4D6A8}"/>
    <dgm:cxn modelId="{301A592B-8545-4BFA-96D5-7B2D7FFDC616}" type="presOf" srcId="{8F23BE8A-9900-454B-92C2-0D3CDC645CEC}" destId="{122E6575-3062-46CB-8FE9-2CA51B186B84}" srcOrd="0" destOrd="0" presId="urn:microsoft.com/office/officeart/2005/8/layout/hierarchy2"/>
    <dgm:cxn modelId="{984FF5B0-42D9-4FB0-A6CF-0E28F4231025}" type="presOf" srcId="{6137EF60-0ADD-4A15-A488-62D8C12255BC}" destId="{19AD0D0C-BCE0-44F7-90F3-805026A0F90E}" srcOrd="1" destOrd="0" presId="urn:microsoft.com/office/officeart/2005/8/layout/hierarchy2"/>
    <dgm:cxn modelId="{68FE1520-8E94-41D1-B81D-DEE0A5CFD2E2}" srcId="{F3DC248C-34FD-4C28-A368-B7F6669119C3}" destId="{AB061BE7-0F6F-4D8A-9E3D-7D92CD56B639}" srcOrd="0" destOrd="0" parTransId="{4EBA2D78-7C80-4FD5-A241-74150EB9AD0E}" sibTransId="{9DEDBC33-3003-414D-95F2-15EC0AE97C5B}"/>
    <dgm:cxn modelId="{61DE83A7-00D4-49A2-940B-C219C7EFCE96}" type="presOf" srcId="{1FA727EE-A695-4DAA-8476-35D78396150D}" destId="{4C1073EC-380E-4705-8CE7-9004C6907D94}" srcOrd="0" destOrd="0" presId="urn:microsoft.com/office/officeart/2005/8/layout/hierarchy2"/>
    <dgm:cxn modelId="{E6F423CB-BEFE-44C3-85B0-C3D1D4728985}" type="presOf" srcId="{A9AC7716-8F49-4D77-AF52-377ED2CDEDB0}" destId="{1EF0AB1A-53F7-43B9-992D-2A7A554180F9}" srcOrd="1" destOrd="0" presId="urn:microsoft.com/office/officeart/2005/8/layout/hierarchy2"/>
    <dgm:cxn modelId="{88300C5A-F0BE-4208-9599-F3601B71B1E8}" type="presOf" srcId="{F3E359F7-67C4-485F-B7A1-D1A86F98B460}" destId="{874238C5-CE30-4589-BAA8-C9FC4F3425EF}" srcOrd="0" destOrd="0" presId="urn:microsoft.com/office/officeart/2005/8/layout/hierarchy2"/>
    <dgm:cxn modelId="{DED66A64-DD9E-4A79-B8F0-7745B7F79DA9}" srcId="{5E75A4AA-EF2D-4B12-AE57-C31C624553A7}" destId="{2FDC91B4-559F-4772-A0C4-BBDAD0E23AD1}" srcOrd="0" destOrd="0" parTransId="{A9AC7716-8F49-4D77-AF52-377ED2CDEDB0}" sibTransId="{7F4E3FFD-52FD-44E9-B542-26BB2EF2A2F3}"/>
    <dgm:cxn modelId="{FFACFA89-4413-4A55-A2C2-3D37B3297492}" srcId="{8F23BE8A-9900-454B-92C2-0D3CDC645CEC}" destId="{7F470AB7-BDB9-47F3-A1AD-F1ED788FD406}" srcOrd="0" destOrd="0" parTransId="{DD2B5EC8-9714-4C2D-A9EB-3EEEFAC927D1}" sibTransId="{6F94BE9C-49A8-4BD2-B4C9-580C000010F6}"/>
    <dgm:cxn modelId="{D990F8F8-5F15-43A8-B8C1-B6FBEFA1EBF9}" type="presOf" srcId="{F3DC248C-34FD-4C28-A368-B7F6669119C3}" destId="{81A9AA6B-6E22-4DCE-B7EE-8B54992FD899}" srcOrd="0" destOrd="0" presId="urn:microsoft.com/office/officeart/2005/8/layout/hierarchy2"/>
    <dgm:cxn modelId="{40D1448D-0BD6-4D4A-8F06-2E560DB7CECD}" srcId="{F3E359F7-67C4-485F-B7A1-D1A86F98B460}" destId="{1FA727EE-A695-4DAA-8476-35D78396150D}" srcOrd="0" destOrd="0" parTransId="{B730ECA9-19AF-4743-843D-43D5D145E02B}" sibTransId="{08A609C1-2EAC-48B3-BA50-FBE99CEB2CA4}"/>
    <dgm:cxn modelId="{FFD07932-61BD-443F-9353-25DC9E4DB3D2}" type="presOf" srcId="{022FC79E-1EB9-4B94-A642-B60759A98330}" destId="{03F2AA80-4370-4ADC-AA6C-E497EF2B6CE4}" srcOrd="0" destOrd="0" presId="urn:microsoft.com/office/officeart/2005/8/layout/hierarchy2"/>
    <dgm:cxn modelId="{9CE70969-8158-4FC6-9D77-03BD4B4A62E7}" type="presOf" srcId="{AB061BE7-0F6F-4D8A-9E3D-7D92CD56B639}" destId="{655F55F4-0396-45AA-A037-DAE971387D16}" srcOrd="0" destOrd="0" presId="urn:microsoft.com/office/officeart/2005/8/layout/hierarchy2"/>
    <dgm:cxn modelId="{AF588E35-09B6-4990-8211-B43F8E03F2AA}" type="presOf" srcId="{E78D3F95-03F9-4F94-9CA4-3938C2E18194}" destId="{0FFA8877-84FD-4CF0-8AF0-FE71F2C5F374}" srcOrd="0" destOrd="0" presId="urn:microsoft.com/office/officeart/2005/8/layout/hierarchy2"/>
    <dgm:cxn modelId="{4D3568B8-FFCF-4463-B39E-29A8353C8DF3}" type="presOf" srcId="{5E75A4AA-EF2D-4B12-AE57-C31C624553A7}" destId="{6C3BD78D-93D0-4BBA-A37E-5A48037EBB3C}" srcOrd="0" destOrd="0" presId="urn:microsoft.com/office/officeart/2005/8/layout/hierarchy2"/>
    <dgm:cxn modelId="{5ED64D77-19B5-45D4-86AD-BF4AAAA7ACEC}" type="presOf" srcId="{B730ECA9-19AF-4743-843D-43D5D145E02B}" destId="{FC84CF8A-9C2B-4962-AE3F-E655BC9D5AB9}" srcOrd="1" destOrd="0" presId="urn:microsoft.com/office/officeart/2005/8/layout/hierarchy2"/>
    <dgm:cxn modelId="{12830011-145C-445B-9E53-2C0E5E1A47C6}" type="presParOf" srcId="{679153B9-6AD7-44C2-BBC4-6172D1E772AA}" destId="{FCB18561-EDFE-4CFA-A538-89914D64FCEF}" srcOrd="0" destOrd="0" presId="urn:microsoft.com/office/officeart/2005/8/layout/hierarchy2"/>
    <dgm:cxn modelId="{F96F7EF4-74F7-4921-9CD1-85C1EEFB3E23}" type="presParOf" srcId="{FCB18561-EDFE-4CFA-A538-89914D64FCEF}" destId="{0FFA8877-84FD-4CF0-8AF0-FE71F2C5F374}" srcOrd="0" destOrd="0" presId="urn:microsoft.com/office/officeart/2005/8/layout/hierarchy2"/>
    <dgm:cxn modelId="{42441889-98A4-4D74-9648-388FD096F25C}" type="presParOf" srcId="{FCB18561-EDFE-4CFA-A538-89914D64FCEF}" destId="{6EF0196B-DBF6-417D-A24A-6BEE69DB9407}" srcOrd="1" destOrd="0" presId="urn:microsoft.com/office/officeart/2005/8/layout/hierarchy2"/>
    <dgm:cxn modelId="{54DA0EDF-DB46-4BCF-AA93-9A7CC2F9292B}" type="presParOf" srcId="{6EF0196B-DBF6-417D-A24A-6BEE69DB9407}" destId="{28B910E6-4683-4788-A05B-6CDD61033519}" srcOrd="0" destOrd="0" presId="urn:microsoft.com/office/officeart/2005/8/layout/hierarchy2"/>
    <dgm:cxn modelId="{69B4BF09-E768-4624-8DB8-201C24C47DED}" type="presParOf" srcId="{28B910E6-4683-4788-A05B-6CDD61033519}" destId="{C28F6DE4-4656-4C3B-9272-364AC0F30843}" srcOrd="0" destOrd="0" presId="urn:microsoft.com/office/officeart/2005/8/layout/hierarchy2"/>
    <dgm:cxn modelId="{99691EEC-6E81-41D1-A7B0-E2BB2AFE361C}" type="presParOf" srcId="{6EF0196B-DBF6-417D-A24A-6BEE69DB9407}" destId="{6096E710-4E03-4504-9BE7-5DDCB2F585D0}" srcOrd="1" destOrd="0" presId="urn:microsoft.com/office/officeart/2005/8/layout/hierarchy2"/>
    <dgm:cxn modelId="{84B82D5D-63FE-462E-A348-F2B7FB9A8138}" type="presParOf" srcId="{6096E710-4E03-4504-9BE7-5DDCB2F585D0}" destId="{122E6575-3062-46CB-8FE9-2CA51B186B84}" srcOrd="0" destOrd="0" presId="urn:microsoft.com/office/officeart/2005/8/layout/hierarchy2"/>
    <dgm:cxn modelId="{DFF49F1B-06D3-42BE-B450-5A05F18123FA}" type="presParOf" srcId="{6096E710-4E03-4504-9BE7-5DDCB2F585D0}" destId="{BF8E40A2-0E4F-4D3A-9D12-85BA831662EE}" srcOrd="1" destOrd="0" presId="urn:microsoft.com/office/officeart/2005/8/layout/hierarchy2"/>
    <dgm:cxn modelId="{FC4217A1-60FB-4543-8448-8FE122CDB915}" type="presParOf" srcId="{BF8E40A2-0E4F-4D3A-9D12-85BA831662EE}" destId="{BD7A7C2A-5744-4908-8C29-816D27984FB5}" srcOrd="0" destOrd="0" presId="urn:microsoft.com/office/officeart/2005/8/layout/hierarchy2"/>
    <dgm:cxn modelId="{7A97E1FE-DF47-40DC-8A48-59223BF75583}" type="presParOf" srcId="{BD7A7C2A-5744-4908-8C29-816D27984FB5}" destId="{D0F71C7F-C92B-455E-81FC-416BAC75F606}" srcOrd="0" destOrd="0" presId="urn:microsoft.com/office/officeart/2005/8/layout/hierarchy2"/>
    <dgm:cxn modelId="{4F5FFD64-B9F9-49FA-B9EF-4826496045EA}" type="presParOf" srcId="{BF8E40A2-0E4F-4D3A-9D12-85BA831662EE}" destId="{909EB160-9700-46CD-BB37-018512033990}" srcOrd="1" destOrd="0" presId="urn:microsoft.com/office/officeart/2005/8/layout/hierarchy2"/>
    <dgm:cxn modelId="{D2BF547C-8314-485A-A9E2-48A93EDC7282}" type="presParOf" srcId="{909EB160-9700-46CD-BB37-018512033990}" destId="{87589905-5FD8-4AA7-A5D3-413205E2A211}" srcOrd="0" destOrd="0" presId="urn:microsoft.com/office/officeart/2005/8/layout/hierarchy2"/>
    <dgm:cxn modelId="{8F9FFD02-5153-42AF-A716-D27D075CC379}" type="presParOf" srcId="{909EB160-9700-46CD-BB37-018512033990}" destId="{6A920A3F-1A71-4539-BAF2-320A5892853C}" srcOrd="1" destOrd="0" presId="urn:microsoft.com/office/officeart/2005/8/layout/hierarchy2"/>
    <dgm:cxn modelId="{77099A1D-9E3C-4811-BA21-AA65ED096003}" type="presParOf" srcId="{6EF0196B-DBF6-417D-A24A-6BEE69DB9407}" destId="{AF619207-077F-40F2-8E7A-2E264314E2A5}" srcOrd="2" destOrd="0" presId="urn:microsoft.com/office/officeart/2005/8/layout/hierarchy2"/>
    <dgm:cxn modelId="{879556EA-4FA8-44AA-8B53-51497260314C}" type="presParOf" srcId="{AF619207-077F-40F2-8E7A-2E264314E2A5}" destId="{72381C90-B04B-4EEA-8F2C-C0F80F843642}" srcOrd="0" destOrd="0" presId="urn:microsoft.com/office/officeart/2005/8/layout/hierarchy2"/>
    <dgm:cxn modelId="{7A8C207F-52C0-414D-BFDD-5F4376B60B79}" type="presParOf" srcId="{6EF0196B-DBF6-417D-A24A-6BEE69DB9407}" destId="{884E3919-7224-4548-B9B7-ACA039EA0862}" srcOrd="3" destOrd="0" presId="urn:microsoft.com/office/officeart/2005/8/layout/hierarchy2"/>
    <dgm:cxn modelId="{8A79C87F-CB28-4AA7-9BD8-D1FD3A82DD0A}" type="presParOf" srcId="{884E3919-7224-4548-B9B7-ACA039EA0862}" destId="{6C3BD78D-93D0-4BBA-A37E-5A48037EBB3C}" srcOrd="0" destOrd="0" presId="urn:microsoft.com/office/officeart/2005/8/layout/hierarchy2"/>
    <dgm:cxn modelId="{11E4D6CA-0FC1-422F-BE84-D79E8689BD9D}" type="presParOf" srcId="{884E3919-7224-4548-B9B7-ACA039EA0862}" destId="{1F83FDB8-CB65-47FD-BBE6-DD8EA5B35404}" srcOrd="1" destOrd="0" presId="urn:microsoft.com/office/officeart/2005/8/layout/hierarchy2"/>
    <dgm:cxn modelId="{D107C2A0-FA03-42C4-96A6-5B9E7454ABAF}" type="presParOf" srcId="{1F83FDB8-CB65-47FD-BBE6-DD8EA5B35404}" destId="{AFDC7EA1-C32F-4DBC-AD67-916F9F7B2974}" srcOrd="0" destOrd="0" presId="urn:microsoft.com/office/officeart/2005/8/layout/hierarchy2"/>
    <dgm:cxn modelId="{F8178B20-EC0F-4F0E-BCE8-72E0E48B0AB9}" type="presParOf" srcId="{AFDC7EA1-C32F-4DBC-AD67-916F9F7B2974}" destId="{1EF0AB1A-53F7-43B9-992D-2A7A554180F9}" srcOrd="0" destOrd="0" presId="urn:microsoft.com/office/officeart/2005/8/layout/hierarchy2"/>
    <dgm:cxn modelId="{CAF65B7D-3156-483D-BCFF-D4F79FFDE064}" type="presParOf" srcId="{1F83FDB8-CB65-47FD-BBE6-DD8EA5B35404}" destId="{0AE21CA5-9FC9-4CCB-9231-5B35C5E05D32}" srcOrd="1" destOrd="0" presId="urn:microsoft.com/office/officeart/2005/8/layout/hierarchy2"/>
    <dgm:cxn modelId="{39E44A9B-A54F-48D3-9554-EC62DD376CD0}" type="presParOf" srcId="{0AE21CA5-9FC9-4CCB-9231-5B35C5E05D32}" destId="{BDC35572-B903-4C1A-A668-3A2489205562}" srcOrd="0" destOrd="0" presId="urn:microsoft.com/office/officeart/2005/8/layout/hierarchy2"/>
    <dgm:cxn modelId="{CAA02DE7-AB9A-49FB-B5ED-938DE59E8885}" type="presParOf" srcId="{0AE21CA5-9FC9-4CCB-9231-5B35C5E05D32}" destId="{9A1EA2A2-876F-42F3-B05F-45F6B291A488}" srcOrd="1" destOrd="0" presId="urn:microsoft.com/office/officeart/2005/8/layout/hierarchy2"/>
    <dgm:cxn modelId="{87E9C1DF-AADB-4682-AA98-86D41BBA0739}" type="presParOf" srcId="{6EF0196B-DBF6-417D-A24A-6BEE69DB9407}" destId="{0A7ED8B1-EC11-4229-A629-B504547FB918}" srcOrd="4" destOrd="0" presId="urn:microsoft.com/office/officeart/2005/8/layout/hierarchy2"/>
    <dgm:cxn modelId="{164F9A4A-5CFC-4197-A5CE-A043AFD4C1D1}" type="presParOf" srcId="{0A7ED8B1-EC11-4229-A629-B504547FB918}" destId="{19AD0D0C-BCE0-44F7-90F3-805026A0F90E}" srcOrd="0" destOrd="0" presId="urn:microsoft.com/office/officeart/2005/8/layout/hierarchy2"/>
    <dgm:cxn modelId="{43465246-136C-459D-BC81-5F8DCA58F924}" type="presParOf" srcId="{6EF0196B-DBF6-417D-A24A-6BEE69DB9407}" destId="{18F66F8C-C28B-4DB2-8D2B-7C86DB4123A2}" srcOrd="5" destOrd="0" presId="urn:microsoft.com/office/officeart/2005/8/layout/hierarchy2"/>
    <dgm:cxn modelId="{16AD3D45-5355-440D-9B73-C3E997084F75}" type="presParOf" srcId="{18F66F8C-C28B-4DB2-8D2B-7C86DB4123A2}" destId="{81A9AA6B-6E22-4DCE-B7EE-8B54992FD899}" srcOrd="0" destOrd="0" presId="urn:microsoft.com/office/officeart/2005/8/layout/hierarchy2"/>
    <dgm:cxn modelId="{A2DD8FD8-D3AF-49E0-8F30-C1D87B38A086}" type="presParOf" srcId="{18F66F8C-C28B-4DB2-8D2B-7C86DB4123A2}" destId="{3548D139-879A-4016-BAC6-30E2D318C041}" srcOrd="1" destOrd="0" presId="urn:microsoft.com/office/officeart/2005/8/layout/hierarchy2"/>
    <dgm:cxn modelId="{95B2B279-973A-4551-8029-3DB307F76F5B}" type="presParOf" srcId="{3548D139-879A-4016-BAC6-30E2D318C041}" destId="{24DC565A-DF11-485D-8041-56826A605074}" srcOrd="0" destOrd="0" presId="urn:microsoft.com/office/officeart/2005/8/layout/hierarchy2"/>
    <dgm:cxn modelId="{874E0CD4-0FDC-4C76-835D-CCCBF356A35D}" type="presParOf" srcId="{24DC565A-DF11-485D-8041-56826A605074}" destId="{80AC1500-E8C0-450F-BCEB-5FC2C167B8B1}" srcOrd="0" destOrd="0" presId="urn:microsoft.com/office/officeart/2005/8/layout/hierarchy2"/>
    <dgm:cxn modelId="{606E3F12-3A98-4A33-85A5-DCFE7ED72842}" type="presParOf" srcId="{3548D139-879A-4016-BAC6-30E2D318C041}" destId="{968F48A2-F79B-4D5B-908B-7D4E2434BDC4}" srcOrd="1" destOrd="0" presId="urn:microsoft.com/office/officeart/2005/8/layout/hierarchy2"/>
    <dgm:cxn modelId="{96C098C4-971E-4C1B-B83C-A480100A1811}" type="presParOf" srcId="{968F48A2-F79B-4D5B-908B-7D4E2434BDC4}" destId="{655F55F4-0396-45AA-A037-DAE971387D16}" srcOrd="0" destOrd="0" presId="urn:microsoft.com/office/officeart/2005/8/layout/hierarchy2"/>
    <dgm:cxn modelId="{64E7AF01-5768-4CA5-8F43-A59E0589ED9C}" type="presParOf" srcId="{968F48A2-F79B-4D5B-908B-7D4E2434BDC4}" destId="{BE5A76D1-9359-498C-9845-632CD477658E}" srcOrd="1" destOrd="0" presId="urn:microsoft.com/office/officeart/2005/8/layout/hierarchy2"/>
    <dgm:cxn modelId="{7B658141-3090-4E86-B749-61F459E6CD2D}" type="presParOf" srcId="{6EF0196B-DBF6-417D-A24A-6BEE69DB9407}" destId="{03F2AA80-4370-4ADC-AA6C-E497EF2B6CE4}" srcOrd="6" destOrd="0" presId="urn:microsoft.com/office/officeart/2005/8/layout/hierarchy2"/>
    <dgm:cxn modelId="{EE0C1A00-AF5F-4BD2-8902-2C69C2F42879}" type="presParOf" srcId="{03F2AA80-4370-4ADC-AA6C-E497EF2B6CE4}" destId="{28E1E915-EFAD-4E52-88C1-42B9C50D863A}" srcOrd="0" destOrd="0" presId="urn:microsoft.com/office/officeart/2005/8/layout/hierarchy2"/>
    <dgm:cxn modelId="{C535451E-40E7-4CF3-A522-87BCCB0E815B}" type="presParOf" srcId="{6EF0196B-DBF6-417D-A24A-6BEE69DB9407}" destId="{C3B6E11F-3470-4C2E-A128-07F3D976C6F2}" srcOrd="7" destOrd="0" presId="urn:microsoft.com/office/officeart/2005/8/layout/hierarchy2"/>
    <dgm:cxn modelId="{0E681112-FF4E-4D85-BE79-C06FF24F6044}" type="presParOf" srcId="{C3B6E11F-3470-4C2E-A128-07F3D976C6F2}" destId="{874238C5-CE30-4589-BAA8-C9FC4F3425EF}" srcOrd="0" destOrd="0" presId="urn:microsoft.com/office/officeart/2005/8/layout/hierarchy2"/>
    <dgm:cxn modelId="{9E1FC4EB-95BE-4529-BD38-EB2F6ECB1C53}" type="presParOf" srcId="{C3B6E11F-3470-4C2E-A128-07F3D976C6F2}" destId="{EF245E0F-50CC-42AB-812D-C3171C276027}" srcOrd="1" destOrd="0" presId="urn:microsoft.com/office/officeart/2005/8/layout/hierarchy2"/>
    <dgm:cxn modelId="{51F4EBA1-511D-4984-969C-B78400E5662F}" type="presParOf" srcId="{EF245E0F-50CC-42AB-812D-C3171C276027}" destId="{AA6C2C74-252B-4DF1-BB71-766ED844BA7E}" srcOrd="0" destOrd="0" presId="urn:microsoft.com/office/officeart/2005/8/layout/hierarchy2"/>
    <dgm:cxn modelId="{3FB80578-5FE8-4886-9DFB-D30A686DFA76}" type="presParOf" srcId="{AA6C2C74-252B-4DF1-BB71-766ED844BA7E}" destId="{FC84CF8A-9C2B-4962-AE3F-E655BC9D5AB9}" srcOrd="0" destOrd="0" presId="urn:microsoft.com/office/officeart/2005/8/layout/hierarchy2"/>
    <dgm:cxn modelId="{EF02ED09-D462-4FAA-AED8-5ED57C129231}" type="presParOf" srcId="{EF245E0F-50CC-42AB-812D-C3171C276027}" destId="{3EF66C8A-814F-433B-9642-3CBFA7289499}" srcOrd="1" destOrd="0" presId="urn:microsoft.com/office/officeart/2005/8/layout/hierarchy2"/>
    <dgm:cxn modelId="{F86B269A-957A-48BF-9302-E0D5E29456F9}" type="presParOf" srcId="{3EF66C8A-814F-433B-9642-3CBFA7289499}" destId="{4C1073EC-380E-4705-8CE7-9004C6907D94}" srcOrd="0" destOrd="0" presId="urn:microsoft.com/office/officeart/2005/8/layout/hierarchy2"/>
    <dgm:cxn modelId="{14E2C2C6-0795-4B58-B997-31E87909D233}" type="presParOf" srcId="{3EF66C8A-814F-433B-9642-3CBFA7289499}" destId="{FC8254B9-1B02-4ECB-8DFC-958E7EFDAEC6}"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3FB41-3B63-4522-9670-C4404491D8E3}">
      <dsp:nvSpPr>
        <dsp:cNvPr id="0" name=""/>
        <dsp:cNvSpPr/>
      </dsp:nvSpPr>
      <dsp:spPr>
        <a:xfrm rot="16200000">
          <a:off x="599982" y="-599982"/>
          <a:ext cx="2376264" cy="3576228"/>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SV" sz="2100" b="1" kern="1200" dirty="0" smtClean="0"/>
            <a:t>Todo influye pero el maestro determina; una buena PC  con un mal maestro no sirve mucho</a:t>
          </a:r>
          <a:endParaRPr lang="es-SV" sz="2100" kern="1200" dirty="0"/>
        </a:p>
      </dsp:txBody>
      <dsp:txXfrm rot="5400000">
        <a:off x="-1" y="1"/>
        <a:ext cx="3576228" cy="1782198"/>
      </dsp:txXfrm>
    </dsp:sp>
    <dsp:sp modelId="{48396993-B4F9-4C18-8C39-6C4187268B63}">
      <dsp:nvSpPr>
        <dsp:cNvPr id="0" name=""/>
        <dsp:cNvSpPr/>
      </dsp:nvSpPr>
      <dsp:spPr>
        <a:xfrm>
          <a:off x="3576228" y="0"/>
          <a:ext cx="3576228" cy="2376264"/>
        </a:xfrm>
        <a:prstGeom prst="round1Rect">
          <a:avLst/>
        </a:prstGeom>
        <a:solidFill>
          <a:schemeClr val="accent4">
            <a:hueOff val="-685719"/>
            <a:satOff val="-1897"/>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SV" sz="2100" b="1" kern="1200" dirty="0" smtClean="0"/>
            <a:t>Que sepan enseñar y facilitar aprendizajes, que puedan guiar con pedagogía y didáctica de altura</a:t>
          </a:r>
          <a:endParaRPr lang="es-SV" sz="2100" kern="1200" dirty="0"/>
        </a:p>
      </dsp:txBody>
      <dsp:txXfrm>
        <a:off x="3576228" y="0"/>
        <a:ext cx="3576228" cy="1782198"/>
      </dsp:txXfrm>
    </dsp:sp>
    <dsp:sp modelId="{AF2801AB-375E-4B99-987E-0D92B50509D3}">
      <dsp:nvSpPr>
        <dsp:cNvPr id="0" name=""/>
        <dsp:cNvSpPr/>
      </dsp:nvSpPr>
      <dsp:spPr>
        <a:xfrm rot="10800000">
          <a:off x="0" y="2376264"/>
          <a:ext cx="3576228" cy="2376264"/>
        </a:xfrm>
        <a:prstGeom prst="round1Rect">
          <a:avLst/>
        </a:prstGeom>
        <a:solidFill>
          <a:schemeClr val="accent4">
            <a:hueOff val="-1371439"/>
            <a:satOff val="-3793"/>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SV" sz="2100" b="1" kern="1200" dirty="0" smtClean="0"/>
            <a:t>Necesitamos maestros Probos, Doctos, Eficaces, Competentes,  cultos. Que enseñen de maneta significativa y pertinente</a:t>
          </a:r>
          <a:endParaRPr lang="es-SV" sz="2100" kern="1200" dirty="0"/>
        </a:p>
      </dsp:txBody>
      <dsp:txXfrm rot="10800000">
        <a:off x="0" y="2970329"/>
        <a:ext cx="3576228" cy="1782198"/>
      </dsp:txXfrm>
    </dsp:sp>
    <dsp:sp modelId="{4B5D44F9-CF5F-4341-9C0B-E40257B20FC2}">
      <dsp:nvSpPr>
        <dsp:cNvPr id="0" name=""/>
        <dsp:cNvSpPr/>
      </dsp:nvSpPr>
      <dsp:spPr>
        <a:xfrm rot="5400000">
          <a:off x="4176210" y="1776282"/>
          <a:ext cx="2376264" cy="3576228"/>
        </a:xfrm>
        <a:prstGeom prst="round1Rect">
          <a:avLst/>
        </a:prstGeom>
        <a:solidFill>
          <a:schemeClr val="accent4">
            <a:hueOff val="-2057158"/>
            <a:satOff val="-5690"/>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SV" sz="2100" b="1" kern="1200" dirty="0" smtClean="0"/>
            <a:t>Necesitamos maestros con pasión, entusiasmo, autoestima, bien pagados, líderes</a:t>
          </a:r>
          <a:endParaRPr lang="es-SV" sz="2100" kern="1200" dirty="0"/>
        </a:p>
      </dsp:txBody>
      <dsp:txXfrm rot="-5400000">
        <a:off x="3576228" y="2970329"/>
        <a:ext cx="3576228" cy="1782198"/>
      </dsp:txXfrm>
    </dsp:sp>
    <dsp:sp modelId="{E13DA2F3-399F-4A0C-8458-AC0543B77E3C}">
      <dsp:nvSpPr>
        <dsp:cNvPr id="0" name=""/>
        <dsp:cNvSpPr/>
      </dsp:nvSpPr>
      <dsp:spPr>
        <a:xfrm>
          <a:off x="2503359" y="1782198"/>
          <a:ext cx="2145736" cy="1188132"/>
        </a:xfrm>
        <a:prstGeom prst="roundRect">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s-SV" sz="2100" kern="1200"/>
        </a:p>
      </dsp:txBody>
      <dsp:txXfrm>
        <a:off x="2561359" y="1840198"/>
        <a:ext cx="2029736" cy="1072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A8877-84FD-4CF0-8AF0-FE71F2C5F374}">
      <dsp:nvSpPr>
        <dsp:cNvPr id="0" name=""/>
        <dsp:cNvSpPr/>
      </dsp:nvSpPr>
      <dsp:spPr>
        <a:xfrm>
          <a:off x="1354" y="1956380"/>
          <a:ext cx="1742638" cy="8713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SV" sz="1200" kern="1200" dirty="0" smtClean="0"/>
            <a:t>Teoría de Piaget</a:t>
          </a:r>
          <a:endParaRPr lang="es-SV" sz="1200" kern="1200" dirty="0"/>
        </a:p>
      </dsp:txBody>
      <dsp:txXfrm>
        <a:off x="26874" y="1981900"/>
        <a:ext cx="1691598" cy="820279"/>
      </dsp:txXfrm>
    </dsp:sp>
    <dsp:sp modelId="{28B910E6-4683-4788-A05B-6CDD61033519}">
      <dsp:nvSpPr>
        <dsp:cNvPr id="0" name=""/>
        <dsp:cNvSpPr/>
      </dsp:nvSpPr>
      <dsp:spPr>
        <a:xfrm rot="17692822">
          <a:off x="1264123" y="1624135"/>
          <a:ext cx="1656795" cy="32783"/>
        </a:xfrm>
        <a:custGeom>
          <a:avLst/>
          <a:gdLst/>
          <a:ahLst/>
          <a:cxnLst/>
          <a:rect l="0" t="0" r="0" b="0"/>
          <a:pathLst>
            <a:path>
              <a:moveTo>
                <a:pt x="0" y="16391"/>
              </a:moveTo>
              <a:lnTo>
                <a:pt x="1656795" y="1639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2051101" y="1599107"/>
        <a:ext cx="82839" cy="82839"/>
      </dsp:txXfrm>
    </dsp:sp>
    <dsp:sp modelId="{122E6575-3062-46CB-8FE9-2CA51B186B84}">
      <dsp:nvSpPr>
        <dsp:cNvPr id="0" name=""/>
        <dsp:cNvSpPr/>
      </dsp:nvSpPr>
      <dsp:spPr>
        <a:xfrm>
          <a:off x="2441048" y="453354"/>
          <a:ext cx="1742638" cy="8713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SV" sz="1200" kern="1200" dirty="0" smtClean="0"/>
            <a:t>Motora sensorial, Edad 0-2 </a:t>
          </a:r>
          <a:endParaRPr lang="es-SV" sz="1200" kern="1200" dirty="0"/>
        </a:p>
      </dsp:txBody>
      <dsp:txXfrm>
        <a:off x="2466568" y="478874"/>
        <a:ext cx="1691598" cy="820279"/>
      </dsp:txXfrm>
    </dsp:sp>
    <dsp:sp modelId="{BD7A7C2A-5744-4908-8C29-816D27984FB5}">
      <dsp:nvSpPr>
        <dsp:cNvPr id="0" name=""/>
        <dsp:cNvSpPr/>
      </dsp:nvSpPr>
      <dsp:spPr>
        <a:xfrm>
          <a:off x="4183687" y="872622"/>
          <a:ext cx="697055" cy="32783"/>
        </a:xfrm>
        <a:custGeom>
          <a:avLst/>
          <a:gdLst/>
          <a:ahLst/>
          <a:cxnLst/>
          <a:rect l="0" t="0" r="0" b="0"/>
          <a:pathLst>
            <a:path>
              <a:moveTo>
                <a:pt x="0" y="16391"/>
              </a:moveTo>
              <a:lnTo>
                <a:pt x="697055" y="1639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4514788" y="871587"/>
        <a:ext cx="34852" cy="34852"/>
      </dsp:txXfrm>
    </dsp:sp>
    <dsp:sp modelId="{87589905-5FD8-4AA7-A5D3-413205E2A211}">
      <dsp:nvSpPr>
        <dsp:cNvPr id="0" name=""/>
        <dsp:cNvSpPr/>
      </dsp:nvSpPr>
      <dsp:spPr>
        <a:xfrm>
          <a:off x="4880742" y="453354"/>
          <a:ext cx="1742638" cy="8713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SV" sz="1200" kern="1200" dirty="0" smtClean="0"/>
            <a:t>Control motor y aprendizaje acerca de objetos físicos</a:t>
          </a:r>
          <a:endParaRPr lang="es-SV" sz="1200" kern="1200" dirty="0"/>
        </a:p>
      </dsp:txBody>
      <dsp:txXfrm>
        <a:off x="4906262" y="478874"/>
        <a:ext cx="1691598" cy="820279"/>
      </dsp:txXfrm>
    </dsp:sp>
    <dsp:sp modelId="{AF619207-077F-40F2-8E7A-2E264314E2A5}">
      <dsp:nvSpPr>
        <dsp:cNvPr id="0" name=""/>
        <dsp:cNvSpPr/>
      </dsp:nvSpPr>
      <dsp:spPr>
        <a:xfrm rot="19457599">
          <a:off x="1663307" y="2125144"/>
          <a:ext cx="858426" cy="32783"/>
        </a:xfrm>
        <a:custGeom>
          <a:avLst/>
          <a:gdLst/>
          <a:ahLst/>
          <a:cxnLst/>
          <a:rect l="0" t="0" r="0" b="0"/>
          <a:pathLst>
            <a:path>
              <a:moveTo>
                <a:pt x="0" y="16391"/>
              </a:moveTo>
              <a:lnTo>
                <a:pt x="858426" y="1639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2071060" y="2120075"/>
        <a:ext cx="42921" cy="42921"/>
      </dsp:txXfrm>
    </dsp:sp>
    <dsp:sp modelId="{6C3BD78D-93D0-4BBA-A37E-5A48037EBB3C}">
      <dsp:nvSpPr>
        <dsp:cNvPr id="0" name=""/>
        <dsp:cNvSpPr/>
      </dsp:nvSpPr>
      <dsp:spPr>
        <a:xfrm>
          <a:off x="2441048" y="1455371"/>
          <a:ext cx="1742638" cy="8713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SV" sz="1200" kern="1200" dirty="0" err="1" smtClean="0"/>
            <a:t>PreOperacional</a:t>
          </a:r>
          <a:r>
            <a:rPr lang="es-SV" sz="1200" kern="1200" dirty="0" smtClean="0"/>
            <a:t> </a:t>
          </a:r>
        </a:p>
        <a:p>
          <a:pPr lvl="0" algn="ctr" defTabSz="533400">
            <a:lnSpc>
              <a:spcPct val="90000"/>
            </a:lnSpc>
            <a:spcBef>
              <a:spcPct val="0"/>
            </a:spcBef>
            <a:spcAft>
              <a:spcPct val="35000"/>
            </a:spcAft>
          </a:pPr>
          <a:r>
            <a:rPr lang="es-SV" sz="1200" kern="1200" dirty="0" smtClean="0"/>
            <a:t>Edad 2-7</a:t>
          </a:r>
          <a:endParaRPr lang="es-SV" sz="1200" kern="1200" dirty="0"/>
        </a:p>
      </dsp:txBody>
      <dsp:txXfrm>
        <a:off x="2466568" y="1480891"/>
        <a:ext cx="1691598" cy="820279"/>
      </dsp:txXfrm>
    </dsp:sp>
    <dsp:sp modelId="{AFDC7EA1-C32F-4DBC-AD67-916F9F7B2974}">
      <dsp:nvSpPr>
        <dsp:cNvPr id="0" name=""/>
        <dsp:cNvSpPr/>
      </dsp:nvSpPr>
      <dsp:spPr>
        <a:xfrm>
          <a:off x="4183687" y="1874639"/>
          <a:ext cx="697055" cy="32783"/>
        </a:xfrm>
        <a:custGeom>
          <a:avLst/>
          <a:gdLst/>
          <a:ahLst/>
          <a:cxnLst/>
          <a:rect l="0" t="0" r="0" b="0"/>
          <a:pathLst>
            <a:path>
              <a:moveTo>
                <a:pt x="0" y="16391"/>
              </a:moveTo>
              <a:lnTo>
                <a:pt x="697055" y="1639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4514788" y="1873605"/>
        <a:ext cx="34852" cy="34852"/>
      </dsp:txXfrm>
    </dsp:sp>
    <dsp:sp modelId="{BDC35572-B903-4C1A-A668-3A2489205562}">
      <dsp:nvSpPr>
        <dsp:cNvPr id="0" name=""/>
        <dsp:cNvSpPr/>
      </dsp:nvSpPr>
      <dsp:spPr>
        <a:xfrm>
          <a:off x="4880742" y="1455371"/>
          <a:ext cx="1742638" cy="8713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SV" sz="1200" kern="1200" dirty="0" smtClean="0"/>
            <a:t>Desarrollo de habilidades verbales</a:t>
          </a:r>
          <a:endParaRPr lang="es-SV" sz="1200" kern="1200" dirty="0"/>
        </a:p>
      </dsp:txBody>
      <dsp:txXfrm>
        <a:off x="4906262" y="1480891"/>
        <a:ext cx="1691598" cy="820279"/>
      </dsp:txXfrm>
    </dsp:sp>
    <dsp:sp modelId="{0A7ED8B1-EC11-4229-A629-B504547FB918}">
      <dsp:nvSpPr>
        <dsp:cNvPr id="0" name=""/>
        <dsp:cNvSpPr/>
      </dsp:nvSpPr>
      <dsp:spPr>
        <a:xfrm rot="2142401">
          <a:off x="1663307" y="2626152"/>
          <a:ext cx="858426" cy="32783"/>
        </a:xfrm>
        <a:custGeom>
          <a:avLst/>
          <a:gdLst/>
          <a:ahLst/>
          <a:cxnLst/>
          <a:rect l="0" t="0" r="0" b="0"/>
          <a:pathLst>
            <a:path>
              <a:moveTo>
                <a:pt x="0" y="16391"/>
              </a:moveTo>
              <a:lnTo>
                <a:pt x="858426" y="1639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2071060" y="2621083"/>
        <a:ext cx="42921" cy="42921"/>
      </dsp:txXfrm>
    </dsp:sp>
    <dsp:sp modelId="{81A9AA6B-6E22-4DCE-B7EE-8B54992FD899}">
      <dsp:nvSpPr>
        <dsp:cNvPr id="0" name=""/>
        <dsp:cNvSpPr/>
      </dsp:nvSpPr>
      <dsp:spPr>
        <a:xfrm>
          <a:off x="2441048" y="2457388"/>
          <a:ext cx="1742638" cy="8713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SV" sz="1200" kern="1200" dirty="0" smtClean="0"/>
            <a:t>Concreta Operacional </a:t>
          </a:r>
        </a:p>
        <a:p>
          <a:pPr lvl="0" algn="ctr" defTabSz="533400">
            <a:lnSpc>
              <a:spcPct val="90000"/>
            </a:lnSpc>
            <a:spcBef>
              <a:spcPct val="0"/>
            </a:spcBef>
            <a:spcAft>
              <a:spcPct val="35000"/>
            </a:spcAft>
          </a:pPr>
          <a:r>
            <a:rPr lang="es-SV" sz="1200" kern="1200" dirty="0" smtClean="0"/>
            <a:t>Edad 7-12</a:t>
          </a:r>
          <a:endParaRPr lang="es-SV" sz="1200" kern="1200" dirty="0"/>
        </a:p>
      </dsp:txBody>
      <dsp:txXfrm>
        <a:off x="2466568" y="2482908"/>
        <a:ext cx="1691598" cy="820279"/>
      </dsp:txXfrm>
    </dsp:sp>
    <dsp:sp modelId="{24DC565A-DF11-485D-8041-56826A605074}">
      <dsp:nvSpPr>
        <dsp:cNvPr id="0" name=""/>
        <dsp:cNvSpPr/>
      </dsp:nvSpPr>
      <dsp:spPr>
        <a:xfrm>
          <a:off x="4183687" y="2876656"/>
          <a:ext cx="697055" cy="32783"/>
        </a:xfrm>
        <a:custGeom>
          <a:avLst/>
          <a:gdLst/>
          <a:ahLst/>
          <a:cxnLst/>
          <a:rect l="0" t="0" r="0" b="0"/>
          <a:pathLst>
            <a:path>
              <a:moveTo>
                <a:pt x="0" y="16391"/>
              </a:moveTo>
              <a:lnTo>
                <a:pt x="697055" y="1639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4514788" y="2875622"/>
        <a:ext cx="34852" cy="34852"/>
      </dsp:txXfrm>
    </dsp:sp>
    <dsp:sp modelId="{655F55F4-0396-45AA-A037-DAE971387D16}">
      <dsp:nvSpPr>
        <dsp:cNvPr id="0" name=""/>
        <dsp:cNvSpPr/>
      </dsp:nvSpPr>
      <dsp:spPr>
        <a:xfrm>
          <a:off x="4880742" y="2457388"/>
          <a:ext cx="1742638" cy="8713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SV" sz="1200" kern="1200" dirty="0" smtClean="0"/>
            <a:t>Inicio del asentamiento de conceptos abstractos</a:t>
          </a:r>
          <a:endParaRPr lang="es-SV" sz="1200" kern="1200" dirty="0"/>
        </a:p>
      </dsp:txBody>
      <dsp:txXfrm>
        <a:off x="4906262" y="2482908"/>
        <a:ext cx="1691598" cy="820279"/>
      </dsp:txXfrm>
    </dsp:sp>
    <dsp:sp modelId="{03F2AA80-4370-4ADC-AA6C-E497EF2B6CE4}">
      <dsp:nvSpPr>
        <dsp:cNvPr id="0" name=""/>
        <dsp:cNvSpPr/>
      </dsp:nvSpPr>
      <dsp:spPr>
        <a:xfrm rot="3907178">
          <a:off x="1264123" y="3127161"/>
          <a:ext cx="1656795" cy="32783"/>
        </a:xfrm>
        <a:custGeom>
          <a:avLst/>
          <a:gdLst/>
          <a:ahLst/>
          <a:cxnLst/>
          <a:rect l="0" t="0" r="0" b="0"/>
          <a:pathLst>
            <a:path>
              <a:moveTo>
                <a:pt x="0" y="16391"/>
              </a:moveTo>
              <a:lnTo>
                <a:pt x="1656795" y="1639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2051101" y="3102132"/>
        <a:ext cx="82839" cy="82839"/>
      </dsp:txXfrm>
    </dsp:sp>
    <dsp:sp modelId="{874238C5-CE30-4589-BAA8-C9FC4F3425EF}">
      <dsp:nvSpPr>
        <dsp:cNvPr id="0" name=""/>
        <dsp:cNvSpPr/>
      </dsp:nvSpPr>
      <dsp:spPr>
        <a:xfrm>
          <a:off x="2441048" y="3459406"/>
          <a:ext cx="1742638" cy="8713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SV" sz="1200" kern="1200" dirty="0" smtClean="0"/>
            <a:t>Formal Operacional Edad 12-15</a:t>
          </a:r>
          <a:endParaRPr lang="es-SV" sz="1200" kern="1200" dirty="0"/>
        </a:p>
      </dsp:txBody>
      <dsp:txXfrm>
        <a:off x="2466568" y="3484926"/>
        <a:ext cx="1691598" cy="820279"/>
      </dsp:txXfrm>
    </dsp:sp>
    <dsp:sp modelId="{AA6C2C74-252B-4DF1-BB71-766ED844BA7E}">
      <dsp:nvSpPr>
        <dsp:cNvPr id="0" name=""/>
        <dsp:cNvSpPr/>
      </dsp:nvSpPr>
      <dsp:spPr>
        <a:xfrm>
          <a:off x="4183687" y="3878674"/>
          <a:ext cx="697055" cy="32783"/>
        </a:xfrm>
        <a:custGeom>
          <a:avLst/>
          <a:gdLst/>
          <a:ahLst/>
          <a:cxnLst/>
          <a:rect l="0" t="0" r="0" b="0"/>
          <a:pathLst>
            <a:path>
              <a:moveTo>
                <a:pt x="0" y="16391"/>
              </a:moveTo>
              <a:lnTo>
                <a:pt x="697055" y="1639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4514788" y="3877639"/>
        <a:ext cx="34852" cy="34852"/>
      </dsp:txXfrm>
    </dsp:sp>
    <dsp:sp modelId="{4C1073EC-380E-4705-8CE7-9004C6907D94}">
      <dsp:nvSpPr>
        <dsp:cNvPr id="0" name=""/>
        <dsp:cNvSpPr/>
      </dsp:nvSpPr>
      <dsp:spPr>
        <a:xfrm>
          <a:off x="4880742" y="3459406"/>
          <a:ext cx="1742638" cy="8713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SV" sz="1200" kern="1200" dirty="0" smtClean="0"/>
            <a:t>Desarrollo de habilidades sistemáticas y lógicas del razonamiento </a:t>
          </a:r>
          <a:endParaRPr lang="es-SV" sz="1200" kern="1200" dirty="0"/>
        </a:p>
      </dsp:txBody>
      <dsp:txXfrm>
        <a:off x="4906262" y="3484926"/>
        <a:ext cx="1691598" cy="82027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4A6FD-0309-44CF-9217-B76B074CE9D8}" type="datetimeFigureOut">
              <a:rPr lang="es-SV" smtClean="0"/>
              <a:t>16/11/2016</a:t>
            </a:fld>
            <a:endParaRPr lang="es-SV"/>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23EDC8-B4CD-4412-99A6-ACFE21BD3351}" type="slidenum">
              <a:rPr lang="es-SV" smtClean="0"/>
              <a:t>‹Nº›</a:t>
            </a:fld>
            <a:endParaRPr lang="es-SV"/>
          </a:p>
        </p:txBody>
      </p:sp>
    </p:spTree>
    <p:extLst>
      <p:ext uri="{BB962C8B-B14F-4D97-AF65-F5344CB8AC3E}">
        <p14:creationId xmlns:p14="http://schemas.microsoft.com/office/powerpoint/2010/main" val="2356361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4F91A8-5797-4708-A767-EEE7853617DF}" type="slidenum">
              <a:rPr lang="en-US" smtClean="0"/>
              <a:pPr/>
              <a:t>6</a:t>
            </a:fld>
            <a:endParaRPr lang="en-US" dirty="0"/>
          </a:p>
        </p:txBody>
      </p:sp>
    </p:spTree>
    <p:extLst>
      <p:ext uri="{BB962C8B-B14F-4D97-AF65-F5344CB8AC3E}">
        <p14:creationId xmlns:p14="http://schemas.microsoft.com/office/powerpoint/2010/main" val="3532245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1C83F08-34F8-44E2-B9D2-903C612861F0}" type="datetime1">
              <a:rPr lang="es-SV" smtClean="0"/>
              <a:t>16/11/2016</a:t>
            </a:fld>
            <a:endParaRPr lang="es-SV"/>
          </a:p>
        </p:txBody>
      </p:sp>
      <p:sp>
        <p:nvSpPr>
          <p:cNvPr id="5" name="Footer Placeholder 4"/>
          <p:cNvSpPr>
            <a:spLocks noGrp="1"/>
          </p:cNvSpPr>
          <p:nvPr>
            <p:ph type="ftr" sz="quarter" idx="11"/>
          </p:nvPr>
        </p:nvSpPr>
        <p:spPr/>
        <p:txBody>
          <a:bodyPr/>
          <a:lstStyle/>
          <a:p>
            <a:endParaRPr lang="es-SV"/>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9D76E23-D3F4-4A51-9970-C85A03E03F05}" type="slidenum">
              <a:rPr lang="es-SV" smtClean="0"/>
              <a:t>‹Nº›</a:t>
            </a:fld>
            <a:endParaRPr lang="es-SV"/>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78C2022-8248-4845-8836-76D96E871F2D}" type="datetime1">
              <a:rPr lang="es-SV" smtClean="0"/>
              <a:t>16/11/2016</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39D76E23-D3F4-4A51-9970-C85A03E03F05}" type="slidenum">
              <a:rPr lang="es-SV" smtClean="0"/>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ABB1AA-53C8-48BC-833A-46D63D8A9EEB}" type="datetime1">
              <a:rPr lang="es-SV" smtClean="0"/>
              <a:t>16/11/2016</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39D76E23-D3F4-4A51-9970-C85A03E03F05}" type="slidenum">
              <a:rPr lang="es-SV" smtClean="0"/>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AFE54D9-7935-4251-934F-8F8F81EC21FE}" type="datetime1">
              <a:rPr lang="es-SV" smtClean="0"/>
              <a:t>16/11/2016</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39D76E23-D3F4-4A51-9970-C85A03E03F05}" type="slidenum">
              <a:rPr lang="es-SV" smtClean="0"/>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DD79C02-9F6B-46F2-8019-DE8A221555B4}" type="datetime1">
              <a:rPr lang="es-SV" smtClean="0"/>
              <a:t>16/11/2016</a:t>
            </a:fld>
            <a:endParaRPr lang="es-SV"/>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39D76E23-D3F4-4A51-9970-C85A03E03F05}" type="slidenum">
              <a:rPr lang="es-SV" smtClean="0"/>
              <a:t>‹Nº›</a:t>
            </a:fld>
            <a:endParaRPr lang="es-SV"/>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 smtClean="0"/>
              <a:t>Haga clic para modificar el estilo de título del patrón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C952F1E-70DD-419A-83D8-9C6052E4F292}" type="datetime1">
              <a:rPr lang="es-SV" smtClean="0"/>
              <a:t>16/11/2016</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39D76E23-D3F4-4A51-9970-C85A03E03F05}" type="slidenum">
              <a:rPr lang="es-SV" smtClean="0"/>
              <a:t>‹Nº›</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8BA8DC8-7BE6-4E4A-BFCF-76949719349A}" type="datetime1">
              <a:rPr lang="es-SV" smtClean="0"/>
              <a:t>16/11/2016</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39D76E23-D3F4-4A51-9970-C85A03E03F05}" type="slidenum">
              <a:rPr lang="es-SV" smtClean="0"/>
              <a:t>‹Nº›</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CC741F3-29ED-43AA-9E10-322300406176}" type="datetime1">
              <a:rPr lang="es-SV" smtClean="0"/>
              <a:t>16/11/2016</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39D76E23-D3F4-4A51-9970-C85A03E03F05}" type="slidenum">
              <a:rPr lang="es-SV" smtClean="0"/>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7A45961-8FAC-4273-9305-D5CE4DF79450}" type="datetime1">
              <a:rPr lang="es-SV" smtClean="0"/>
              <a:t>16/11/2016</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39D76E23-D3F4-4A51-9970-C85A03E03F05}" type="slidenum">
              <a:rPr lang="es-SV" smtClean="0"/>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12FE8D7-439C-4E67-BADB-C5ECA3D5BD30}" type="datetime1">
              <a:rPr lang="es-SV" smtClean="0"/>
              <a:t>16/11/2016</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39D76E23-D3F4-4A51-9970-C85A03E03F05}" type="slidenum">
              <a:rPr lang="es-SV" smtClean="0"/>
              <a:t>‹Nº›</a:t>
            </a:fld>
            <a:endParaRPr lang="es-SV"/>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0B859895-A07A-4D54-A3DF-9EDEFC2D22F0}" type="datetime1">
              <a:rPr lang="es-SV" smtClean="0"/>
              <a:t>16/11/2016</a:t>
            </a:fld>
            <a:endParaRPr lang="es-SV"/>
          </a:p>
        </p:txBody>
      </p:sp>
      <p:sp>
        <p:nvSpPr>
          <p:cNvPr id="7" name="Slide Number Placeholder 6"/>
          <p:cNvSpPr>
            <a:spLocks noGrp="1"/>
          </p:cNvSpPr>
          <p:nvPr>
            <p:ph type="sldNum" sz="quarter" idx="12"/>
          </p:nvPr>
        </p:nvSpPr>
        <p:spPr/>
        <p:txBody>
          <a:bodyPr/>
          <a:lstStyle/>
          <a:p>
            <a:fld id="{39D76E23-D3F4-4A51-9970-C85A03E03F05}" type="slidenum">
              <a:rPr lang="es-SV" smtClean="0"/>
              <a:t>‹Nº›</a:t>
            </a:fld>
            <a:endParaRPr lang="es-SV"/>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s-SV"/>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E639AC6-8292-46EA-AAD2-6782C2FD2836}" type="datetime1">
              <a:rPr lang="es-SV" smtClean="0"/>
              <a:t>16/11/2016</a:t>
            </a:fld>
            <a:endParaRPr lang="es-S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S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9D76E23-D3F4-4A51-9970-C85A03E03F05}" type="slidenum">
              <a:rPr lang="es-SV" smtClean="0"/>
              <a:t>‹Nº›</a:t>
            </a:fld>
            <a:endParaRPr lang="es-SV"/>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mailto:opicardo@uoc.edu"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1.bin"/><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8.jpeg"/><Relationship Id="rId5" Type="http://schemas.openxmlformats.org/officeDocument/2006/relationships/diagramLayout" Target="../diagrams/layout2.xml"/><Relationship Id="rId10" Type="http://schemas.openxmlformats.org/officeDocument/2006/relationships/image" Target="../media/image17.jpeg"/><Relationship Id="rId4" Type="http://schemas.openxmlformats.org/officeDocument/2006/relationships/diagramData" Target="../diagrams/data2.xml"/><Relationship Id="rId9"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ebquery.ujmd.edu.sv/siab/bvirtual/BIBLIOTECA%20VIRTUAL/LIBROS/D/ADUD0000046.pdf"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posición de imagen"/>
          <p:cNvPicPr>
            <a:picLocks noGrp="1" noChangeAspect="1"/>
          </p:cNvPicPr>
          <p:nvPr>
            <p:ph type="pic" idx="1"/>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a:stretch>
            <a:fillRect/>
          </a:stretch>
        </p:blipFill>
        <p:spPr/>
      </p:pic>
      <p:sp>
        <p:nvSpPr>
          <p:cNvPr id="3" name="2 Subtítulo"/>
          <p:cNvSpPr>
            <a:spLocks noGrp="1"/>
          </p:cNvSpPr>
          <p:nvPr>
            <p:ph type="body" sz="half" idx="2"/>
          </p:nvPr>
        </p:nvSpPr>
        <p:spPr/>
        <p:txBody>
          <a:bodyPr>
            <a:normAutofit fontScale="25000" lnSpcReduction="20000"/>
          </a:bodyPr>
          <a:lstStyle/>
          <a:p>
            <a:pPr algn="l"/>
            <a:r>
              <a:rPr lang="es-SV" sz="4800" dirty="0" smtClean="0"/>
              <a:t>Oscar Picardo Joao</a:t>
            </a:r>
          </a:p>
          <a:p>
            <a:pPr algn="l"/>
            <a:r>
              <a:rPr lang="es-SV" sz="2000" dirty="0" smtClean="0">
                <a:hlinkClick r:id="rId4"/>
              </a:rPr>
              <a:t>opicardo@uoc.edu</a:t>
            </a:r>
            <a:r>
              <a:rPr lang="es-SV" sz="2000" dirty="0" smtClean="0"/>
              <a:t> </a:t>
            </a:r>
          </a:p>
          <a:p>
            <a:pPr algn="l"/>
            <a:endParaRPr lang="es-SV" sz="2000" dirty="0"/>
          </a:p>
          <a:p>
            <a:pPr algn="l"/>
            <a:r>
              <a:rPr lang="es-SV" sz="2000" dirty="0" smtClean="0"/>
              <a:t>Con notas de Sylvia Puentes de </a:t>
            </a:r>
            <a:r>
              <a:rPr lang="es-SV" sz="2000" dirty="0" err="1" smtClean="0"/>
              <a:t>Oyenard</a:t>
            </a:r>
            <a:endParaRPr lang="es-SV" sz="2000" dirty="0"/>
          </a:p>
        </p:txBody>
      </p:sp>
      <p:sp>
        <p:nvSpPr>
          <p:cNvPr id="2" name="1 Título"/>
          <p:cNvSpPr>
            <a:spLocks noGrp="1"/>
          </p:cNvSpPr>
          <p:nvPr>
            <p:ph type="title"/>
          </p:nvPr>
        </p:nvSpPr>
        <p:spPr>
          <a:xfrm>
            <a:off x="914400" y="5066197"/>
            <a:ext cx="6652096" cy="523043"/>
          </a:xfrm>
        </p:spPr>
        <p:txBody>
          <a:bodyPr>
            <a:noAutofit/>
          </a:bodyPr>
          <a:lstStyle/>
          <a:p>
            <a:pPr algn="l"/>
            <a:r>
              <a:rPr lang="es-SV" sz="1600" b="1" cap="none" dirty="0" smtClean="0">
                <a:solidFill>
                  <a:srgbClr val="C00000"/>
                </a:solidFill>
              </a:rPr>
              <a:t>Políticas para el fomento a la literatura y formación docente: Retos, problemas y desafíos</a:t>
            </a:r>
            <a:endParaRPr lang="es-SV" sz="1600" b="1" cap="none" dirty="0">
              <a:solidFill>
                <a:srgbClr val="C00000"/>
              </a:solidFill>
            </a:endParaRPr>
          </a:p>
        </p:txBody>
      </p:sp>
      <p:pic>
        <p:nvPicPr>
          <p:cNvPr id="3074" name="Picture 2" descr="http://3.bp.blogspot.com/_UgeT4DLwtU8/S60VDmX5KTI/AAAAAAAAAcY/-TV5BqWOBc4/s320/Foto_Sylvia_o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6496" y="5067672"/>
            <a:ext cx="683749" cy="10256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Macintosh HD\Users\rebecamenjivarguerrerro\Desktop\Manual de Marca UFG Versión 1.0\Marcas Alternas\Instituto de Ciencia, Tecnología e Innovación - ICTI\ICT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3789040"/>
            <a:ext cx="1868825" cy="1121295"/>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número de diapositiva"/>
          <p:cNvSpPr>
            <a:spLocks noGrp="1"/>
          </p:cNvSpPr>
          <p:nvPr>
            <p:ph type="sldNum" sz="quarter" idx="12"/>
          </p:nvPr>
        </p:nvSpPr>
        <p:spPr/>
        <p:txBody>
          <a:bodyPr/>
          <a:lstStyle/>
          <a:p>
            <a:fld id="{39D76E23-D3F4-4A51-9970-C85A03E03F05}" type="slidenum">
              <a:rPr lang="es-SV" smtClean="0"/>
              <a:t>1</a:t>
            </a:fld>
            <a:endParaRPr lang="es-SV"/>
          </a:p>
        </p:txBody>
      </p:sp>
    </p:spTree>
    <p:extLst>
      <p:ext uri="{BB962C8B-B14F-4D97-AF65-F5344CB8AC3E}">
        <p14:creationId xmlns:p14="http://schemas.microsoft.com/office/powerpoint/2010/main" val="154067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b="1" cap="none" dirty="0" smtClean="0">
                <a:solidFill>
                  <a:schemeClr val="accent5">
                    <a:lumMod val="75000"/>
                  </a:schemeClr>
                </a:solidFill>
              </a:rPr>
              <a:t>El docente… factor determinante</a:t>
            </a:r>
            <a:endParaRPr lang="es-SV" b="1" cap="none" dirty="0">
              <a:solidFill>
                <a:schemeClr val="accent5">
                  <a:lumMod val="75000"/>
                </a:schemeClr>
              </a:solidFill>
            </a:endParaRPr>
          </a:p>
        </p:txBody>
      </p:sp>
      <p:graphicFrame>
        <p:nvGraphicFramePr>
          <p:cNvPr id="3" name="2 Diagrama"/>
          <p:cNvGraphicFramePr/>
          <p:nvPr>
            <p:extLst>
              <p:ext uri="{D42A27DB-BD31-4B8C-83A1-F6EECF244321}">
                <p14:modId xmlns:p14="http://schemas.microsoft.com/office/powerpoint/2010/main" val="158421023"/>
              </p:ext>
            </p:extLst>
          </p:nvPr>
        </p:nvGraphicFramePr>
        <p:xfrm>
          <a:off x="995772" y="1916832"/>
          <a:ext cx="715245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0 Imagen" descr="Portada.gif"/>
          <p:cNvPicPr>
            <a:picLocks noChangeAspect="1" noChangeArrowheads="1"/>
          </p:cNvPicPr>
          <p:nvPr/>
        </p:nvPicPr>
        <p:blipFill rotWithShape="1">
          <a:blip r:embed="rId7">
            <a:duotone>
              <a:prstClr val="black"/>
              <a:schemeClr val="accent2">
                <a:tint val="45000"/>
                <a:satMod val="400000"/>
              </a:schemeClr>
            </a:duotone>
            <a:extLst>
              <a:ext uri="{28A0092B-C50C-407E-A947-70E740481C1C}">
                <a14:useLocalDpi xmlns:a14="http://schemas.microsoft.com/office/drawing/2010/main" val="0"/>
              </a:ext>
            </a:extLst>
          </a:blip>
          <a:srcRect t="16961" b="47152"/>
          <a:stretch/>
        </p:blipFill>
        <p:spPr bwMode="auto">
          <a:xfrm>
            <a:off x="3275856" y="3645024"/>
            <a:ext cx="2525956" cy="1368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3 Marcador de número de diapositiva"/>
          <p:cNvSpPr>
            <a:spLocks noGrp="1"/>
          </p:cNvSpPr>
          <p:nvPr>
            <p:ph type="sldNum" sz="quarter" idx="12"/>
          </p:nvPr>
        </p:nvSpPr>
        <p:spPr/>
        <p:txBody>
          <a:bodyPr/>
          <a:lstStyle/>
          <a:p>
            <a:fld id="{39D76E23-D3F4-4A51-9970-C85A03E03F05}" type="slidenum">
              <a:rPr lang="es-SV" smtClean="0"/>
              <a:t>10</a:t>
            </a:fld>
            <a:endParaRPr lang="es-SV"/>
          </a:p>
        </p:txBody>
      </p:sp>
    </p:spTree>
    <p:extLst>
      <p:ext uri="{BB962C8B-B14F-4D97-AF65-F5344CB8AC3E}">
        <p14:creationId xmlns:p14="http://schemas.microsoft.com/office/powerpoint/2010/main" val="1096190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683568" y="404663"/>
            <a:ext cx="7776864" cy="5141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5603" name="Rectangle 3"/>
          <p:cNvSpPr>
            <a:spLocks noChangeArrowheads="1"/>
          </p:cNvSpPr>
          <p:nvPr/>
        </p:nvSpPr>
        <p:spPr bwMode="auto">
          <a:xfrm>
            <a:off x="2612037" y="5660417"/>
            <a:ext cx="434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s-SV" sz="2000" dirty="0" err="1">
                <a:solidFill>
                  <a:schemeClr val="bg1"/>
                </a:solidFill>
                <a:cs typeface="Times New Roman" pitchFamily="18" charset="0"/>
              </a:rPr>
              <a:t>Goldhaber</a:t>
            </a:r>
            <a:r>
              <a:rPr lang="en-GB" altLang="es-SV" sz="2000" dirty="0">
                <a:solidFill>
                  <a:schemeClr val="bg1"/>
                </a:solidFill>
                <a:cs typeface="Times New Roman" pitchFamily="18" charset="0"/>
              </a:rPr>
              <a:t> (2002)</a:t>
            </a:r>
            <a:endParaRPr lang="it-IT" altLang="es-SV" sz="4400" dirty="0">
              <a:solidFill>
                <a:schemeClr val="bg1"/>
              </a:solidFill>
            </a:endParaRPr>
          </a:p>
        </p:txBody>
      </p:sp>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653136"/>
            <a:ext cx="7344816" cy="77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Marcador de posición de imagen"/>
          <p:cNvGraphicFramePr>
            <a:graphicFrameLocks noGrp="1" noChangeAspect="1"/>
          </p:cNvGraphicFramePr>
          <p:nvPr>
            <p:ph type="pic" idx="1"/>
            <p:extLst>
              <p:ext uri="{D42A27DB-BD31-4B8C-83A1-F6EECF244321}">
                <p14:modId xmlns:p14="http://schemas.microsoft.com/office/powerpoint/2010/main" val="3706268543"/>
              </p:ext>
            </p:extLst>
          </p:nvPr>
        </p:nvGraphicFramePr>
        <p:xfrm>
          <a:off x="1632743" y="881236"/>
          <a:ext cx="5878513" cy="3771900"/>
        </p:xfrm>
        <a:graphic>
          <a:graphicData uri="http://schemas.openxmlformats.org/presentationml/2006/ole">
            <mc:AlternateContent xmlns:mc="http://schemas.openxmlformats.org/markup-compatibility/2006">
              <mc:Choice xmlns:v="urn:schemas-microsoft-com:vml" Requires="v">
                <p:oleObj spid="_x0000_s1076" name="Immagine bitmap" r:id="rId5" imgW="5877745" imgH="3772427" progId="PBrush">
                  <p:embed/>
                </p:oleObj>
              </mc:Choice>
              <mc:Fallback>
                <p:oleObj name="Immagine bitmap" r:id="rId5" imgW="5877745" imgH="3772427" progId="PBrush">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2743" y="881236"/>
                        <a:ext cx="5878513"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7 Marcador de número de diapositiva"/>
          <p:cNvSpPr>
            <a:spLocks noGrp="1"/>
          </p:cNvSpPr>
          <p:nvPr>
            <p:ph type="sldNum" sz="quarter" idx="12"/>
          </p:nvPr>
        </p:nvSpPr>
        <p:spPr/>
        <p:txBody>
          <a:bodyPr/>
          <a:lstStyle/>
          <a:p>
            <a:fld id="{39D76E23-D3F4-4A51-9970-C85A03E03F05}" type="slidenum">
              <a:rPr lang="es-SV" smtClean="0"/>
              <a:t>11</a:t>
            </a:fld>
            <a:endParaRPr lang="es-SV"/>
          </a:p>
        </p:txBody>
      </p:sp>
    </p:spTree>
    <p:extLst>
      <p:ext uri="{BB962C8B-B14F-4D97-AF65-F5344CB8AC3E}">
        <p14:creationId xmlns:p14="http://schemas.microsoft.com/office/powerpoint/2010/main" val="36936953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ox(out)">
                                      <p:cBhvr>
                                        <p:cTn id="7" dur="500"/>
                                        <p:tgtEl>
                                          <p:spTgt spid="256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box(out)">
                                      <p:cBhvr>
                                        <p:cTn id="12" dur="500"/>
                                        <p:tgtEl>
                                          <p:spTgt spid="25605"/>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2438400" y="1757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SV" altLang="es-SV"/>
          </a:p>
        </p:txBody>
      </p:sp>
      <p:sp>
        <p:nvSpPr>
          <p:cNvPr id="3" name="2 Título"/>
          <p:cNvSpPr>
            <a:spLocks noGrp="1"/>
          </p:cNvSpPr>
          <p:nvPr>
            <p:ph type="title"/>
          </p:nvPr>
        </p:nvSpPr>
        <p:spPr/>
        <p:txBody>
          <a:bodyPr>
            <a:noAutofit/>
          </a:bodyPr>
          <a:lstStyle/>
          <a:p>
            <a:r>
              <a:rPr lang="it-IT" altLang="es-SV" sz="3200" b="1" cap="none" dirty="0" smtClean="0">
                <a:solidFill>
                  <a:schemeClr val="accent5"/>
                </a:solidFill>
              </a:rPr>
              <a:t>Factors which explain the effect of teachers on achievement</a:t>
            </a:r>
            <a:endParaRPr lang="es-SV" sz="3200" b="1" cap="none" dirty="0">
              <a:solidFill>
                <a:schemeClr val="accent5"/>
              </a:solidFill>
            </a:endParaRPr>
          </a:p>
        </p:txBody>
      </p:sp>
      <p:graphicFrame>
        <p:nvGraphicFramePr>
          <p:cNvPr id="6" name="5 Gráfico"/>
          <p:cNvGraphicFramePr/>
          <p:nvPr>
            <p:extLst>
              <p:ext uri="{D42A27DB-BD31-4B8C-83A1-F6EECF244321}">
                <p14:modId xmlns:p14="http://schemas.microsoft.com/office/powerpoint/2010/main" val="583661816"/>
              </p:ext>
            </p:extLst>
          </p:nvPr>
        </p:nvGraphicFramePr>
        <p:xfrm>
          <a:off x="395536" y="2132856"/>
          <a:ext cx="849694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 Box 25"/>
          <p:cNvSpPr txBox="1">
            <a:spLocks noChangeArrowheads="1"/>
          </p:cNvSpPr>
          <p:nvPr/>
        </p:nvSpPr>
        <p:spPr bwMode="auto">
          <a:xfrm>
            <a:off x="251520" y="2060848"/>
            <a:ext cx="261520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es-SV" b="1" dirty="0"/>
              <a:t>Unobservable</a:t>
            </a:r>
            <a:r>
              <a:rPr lang="it-IT" altLang="es-SV" dirty="0"/>
              <a:t>: </a:t>
            </a:r>
          </a:p>
          <a:p>
            <a:pPr eaLnBrk="1" hangingPunct="1"/>
            <a:endParaRPr lang="it-IT" altLang="es-SV" dirty="0"/>
          </a:p>
          <a:p>
            <a:pPr eaLnBrk="1" hangingPunct="1"/>
            <a:r>
              <a:rPr lang="en-US" altLang="es-SV" dirty="0" err="1"/>
              <a:t>E</a:t>
            </a:r>
            <a:r>
              <a:rPr lang="en-US" altLang="es-SV" dirty="0" err="1" smtClean="0"/>
              <a:t>ntusiasm</a:t>
            </a:r>
            <a:r>
              <a:rPr lang="en-US" altLang="es-SV" dirty="0"/>
              <a:t>, capacity to transmit knowledge and creating competences</a:t>
            </a:r>
          </a:p>
        </p:txBody>
      </p:sp>
      <p:sp>
        <p:nvSpPr>
          <p:cNvPr id="20" name="Text Box 25"/>
          <p:cNvSpPr txBox="1">
            <a:spLocks noChangeArrowheads="1"/>
          </p:cNvSpPr>
          <p:nvPr/>
        </p:nvSpPr>
        <p:spPr bwMode="auto">
          <a:xfrm>
            <a:off x="6228184" y="4699010"/>
            <a:ext cx="288032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ltLang="es-SV" b="1" dirty="0"/>
              <a:t>Observable:</a:t>
            </a:r>
          </a:p>
          <a:p>
            <a:pPr marL="285750" indent="-285750" eaLnBrk="1" hangingPunct="1">
              <a:buFont typeface="Arial" pitchFamily="34" charset="0"/>
              <a:buChar char="•"/>
            </a:pPr>
            <a:endParaRPr lang="it-IT" altLang="es-SV" b="1" dirty="0"/>
          </a:p>
          <a:p>
            <a:pPr marL="285750" indent="-285750" eaLnBrk="1" hangingPunct="1">
              <a:buFont typeface="Arial" pitchFamily="34" charset="0"/>
              <a:buChar char="•"/>
            </a:pPr>
            <a:r>
              <a:rPr lang="en-US" altLang="es-SV" dirty="0"/>
              <a:t>years of experience, </a:t>
            </a:r>
          </a:p>
          <a:p>
            <a:pPr marL="285750" indent="-285750" eaLnBrk="1" hangingPunct="1">
              <a:buFont typeface="Arial" pitchFamily="34" charset="0"/>
              <a:buChar char="•"/>
            </a:pPr>
            <a:r>
              <a:rPr lang="en-US" altLang="es-SV" dirty="0"/>
              <a:t>kind of degree,</a:t>
            </a:r>
          </a:p>
          <a:p>
            <a:pPr marL="285750" indent="-285750" eaLnBrk="1" hangingPunct="1">
              <a:buFont typeface="Arial" pitchFamily="34" charset="0"/>
              <a:buChar char="•"/>
            </a:pPr>
            <a:r>
              <a:rPr lang="en-US" altLang="es-SV" dirty="0" smtClean="0"/>
              <a:t>specialization</a:t>
            </a:r>
            <a:r>
              <a:rPr lang="en-US" altLang="es-SV" dirty="0"/>
              <a:t>, </a:t>
            </a:r>
          </a:p>
          <a:p>
            <a:pPr marL="285750" indent="-285750" eaLnBrk="1" hangingPunct="1">
              <a:buFont typeface="Arial" pitchFamily="34" charset="0"/>
              <a:buChar char="•"/>
            </a:pPr>
            <a:r>
              <a:rPr lang="en-US" altLang="es-SV" dirty="0"/>
              <a:t>certifications acquired</a:t>
            </a:r>
          </a:p>
        </p:txBody>
      </p:sp>
      <p:sp>
        <p:nvSpPr>
          <p:cNvPr id="7" name="6 Marcador de número de diapositiva"/>
          <p:cNvSpPr>
            <a:spLocks noGrp="1"/>
          </p:cNvSpPr>
          <p:nvPr>
            <p:ph type="sldNum" sz="quarter" idx="12"/>
          </p:nvPr>
        </p:nvSpPr>
        <p:spPr/>
        <p:txBody>
          <a:bodyPr/>
          <a:lstStyle/>
          <a:p>
            <a:fld id="{39D76E23-D3F4-4A51-9970-C85A03E03F05}" type="slidenum">
              <a:rPr lang="es-SV" smtClean="0"/>
              <a:t>12</a:t>
            </a:fld>
            <a:endParaRPr lang="es-SV"/>
          </a:p>
        </p:txBody>
      </p:sp>
    </p:spTree>
    <p:extLst>
      <p:ext uri="{BB962C8B-B14F-4D97-AF65-F5344CB8AC3E}">
        <p14:creationId xmlns:p14="http://schemas.microsoft.com/office/powerpoint/2010/main" val="166928720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1" y="6237312"/>
            <a:ext cx="9143999" cy="620688"/>
            <a:chOff x="1" y="6237312"/>
            <a:chExt cx="9143999" cy="620688"/>
          </a:xfrm>
        </p:grpSpPr>
        <p:sp>
          <p:nvSpPr>
            <p:cNvPr id="8" name="7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9"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10" name="9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1"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2" name="1 Título"/>
          <p:cNvSpPr>
            <a:spLocks noGrp="1"/>
          </p:cNvSpPr>
          <p:nvPr>
            <p:ph type="title"/>
          </p:nvPr>
        </p:nvSpPr>
        <p:spPr/>
        <p:txBody>
          <a:bodyPr>
            <a:normAutofit/>
          </a:bodyPr>
          <a:lstStyle/>
          <a:p>
            <a:pPr algn="l"/>
            <a:r>
              <a:rPr lang="es-SV" b="1" cap="none" dirty="0" smtClean="0">
                <a:solidFill>
                  <a:schemeClr val="accent5"/>
                </a:solidFill>
              </a:rPr>
              <a:t>Nuestra práctica docente es teórica: </a:t>
            </a:r>
            <a:endParaRPr lang="es-SV" b="1" cap="none" dirty="0">
              <a:solidFill>
                <a:schemeClr val="accent5"/>
              </a:solidFill>
            </a:endParaRPr>
          </a:p>
        </p:txBody>
      </p:sp>
      <p:sp>
        <p:nvSpPr>
          <p:cNvPr id="5124" name="Rectangle 3"/>
          <p:cNvSpPr>
            <a:spLocks noGrp="1" noChangeArrowheads="1"/>
          </p:cNvSpPr>
          <p:nvPr>
            <p:ph idx="1"/>
          </p:nvPr>
        </p:nvSpPr>
        <p:spPr/>
        <p:txBody>
          <a:bodyPr>
            <a:noAutofit/>
          </a:bodyPr>
          <a:lstStyle/>
          <a:p>
            <a:pPr algn="just">
              <a:buFont typeface="Arial" charset="0"/>
              <a:buNone/>
              <a:defRPr/>
            </a:pPr>
            <a:r>
              <a:rPr lang="es-ES" sz="2000" b="1" dirty="0" smtClean="0">
                <a:solidFill>
                  <a:schemeClr val="tx1"/>
                </a:solidFill>
              </a:rPr>
              <a:t>	</a:t>
            </a:r>
            <a:endParaRPr lang="es-ES" sz="2000" dirty="0" smtClean="0">
              <a:solidFill>
                <a:schemeClr val="tx1"/>
              </a:solidFill>
            </a:endParaRPr>
          </a:p>
          <a:p>
            <a:pPr marL="114300" indent="0" algn="just">
              <a:buNone/>
              <a:defRPr/>
            </a:pPr>
            <a:r>
              <a:rPr lang="es-ES" sz="2000" dirty="0" smtClean="0">
                <a:solidFill>
                  <a:schemeClr val="tx1"/>
                </a:solidFill>
              </a:rPr>
              <a:t>Según estudios internacionales:</a:t>
            </a:r>
          </a:p>
          <a:p>
            <a:pPr marL="114300" indent="0" algn="just">
              <a:buNone/>
              <a:defRPr/>
            </a:pPr>
            <a:endParaRPr lang="es-ES" sz="2000" dirty="0" smtClean="0">
              <a:solidFill>
                <a:schemeClr val="tx1"/>
              </a:solidFill>
            </a:endParaRPr>
          </a:p>
          <a:p>
            <a:pPr marL="114300" indent="0" algn="just">
              <a:buNone/>
              <a:defRPr/>
            </a:pPr>
            <a:r>
              <a:rPr lang="es-ES" sz="2000" dirty="0" smtClean="0">
                <a:solidFill>
                  <a:schemeClr val="tx1"/>
                </a:solidFill>
              </a:rPr>
              <a:t>Estudio Regional Comparativo y Explicativo (SERCE) del Laboratorio Latinoamericano de Evaluación de Calidad de la Educación (LLECE) de la UNESCO (2005 – 2006); y la prueba de la </a:t>
            </a:r>
            <a:r>
              <a:rPr lang="es-ES" sz="2000" i="1" dirty="0" smtClean="0">
                <a:solidFill>
                  <a:schemeClr val="tx1"/>
                </a:solidFill>
              </a:rPr>
              <a:t>International Association for the Evaluation of Educational Achievement (IEA), Trends in International Mathematics and Science Study</a:t>
            </a:r>
            <a:r>
              <a:rPr lang="es-ES" sz="2000" dirty="0" smtClean="0">
                <a:solidFill>
                  <a:schemeClr val="tx1"/>
                </a:solidFill>
              </a:rPr>
              <a:t> (TIMSS) (2007-2008), </a:t>
            </a:r>
            <a:r>
              <a:rPr lang="es-ES" sz="2000" u="sng" dirty="0" smtClean="0">
                <a:solidFill>
                  <a:schemeClr val="tx1"/>
                </a:solidFill>
              </a:rPr>
              <a:t>nuestros estudiantes tienen conocimientos básicos y teóricos, no comprenden y mucho menos pueden explicar o aplicar lo que saben.</a:t>
            </a:r>
            <a:endParaRPr lang="es-ES" sz="2000" dirty="0" smtClean="0">
              <a:solidFill>
                <a:schemeClr val="tx1"/>
              </a:solidFill>
            </a:endParaRPr>
          </a:p>
          <a:p>
            <a:pPr marL="476250" indent="-476250" algn="just" eaLnBrk="1" hangingPunct="1">
              <a:lnSpc>
                <a:spcPct val="80000"/>
              </a:lnSpc>
              <a:defRPr/>
            </a:pPr>
            <a:endParaRPr lang="es-ES" sz="2000" dirty="0" smtClean="0">
              <a:solidFill>
                <a:schemeClr val="tx1"/>
              </a:solidFill>
            </a:endParaRPr>
          </a:p>
        </p:txBody>
      </p:sp>
      <p:sp>
        <p:nvSpPr>
          <p:cNvPr id="3" name="2 Marcador de número de diapositiva"/>
          <p:cNvSpPr>
            <a:spLocks noGrp="1"/>
          </p:cNvSpPr>
          <p:nvPr>
            <p:ph type="sldNum" sz="quarter" idx="12"/>
          </p:nvPr>
        </p:nvSpPr>
        <p:spPr/>
        <p:txBody>
          <a:bodyPr/>
          <a:lstStyle/>
          <a:p>
            <a:fld id="{39D76E23-D3F4-4A51-9970-C85A03E03F05}" type="slidenum">
              <a:rPr lang="es-SV" smtClean="0"/>
              <a:t>13</a:t>
            </a:fld>
            <a:endParaRPr lang="es-SV"/>
          </a:p>
        </p:txBody>
      </p:sp>
    </p:spTree>
    <p:extLst>
      <p:ext uri="{BB962C8B-B14F-4D97-AF65-F5344CB8AC3E}">
        <p14:creationId xmlns:p14="http://schemas.microsoft.com/office/powerpoint/2010/main" val="306889628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1" y="6237312"/>
            <a:ext cx="9143999" cy="620688"/>
            <a:chOff x="1" y="6237312"/>
            <a:chExt cx="9143999" cy="620688"/>
          </a:xfrm>
        </p:grpSpPr>
        <p:sp>
          <p:nvSpPr>
            <p:cNvPr id="7" name="6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8"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9" name="8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0"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2" name="1 Título"/>
          <p:cNvSpPr>
            <a:spLocks noGrp="1"/>
          </p:cNvSpPr>
          <p:nvPr>
            <p:ph type="title"/>
          </p:nvPr>
        </p:nvSpPr>
        <p:spPr/>
        <p:txBody>
          <a:bodyPr>
            <a:normAutofit fontScale="90000"/>
          </a:bodyPr>
          <a:lstStyle/>
          <a:p>
            <a:pPr algn="l"/>
            <a:r>
              <a:rPr lang="es-SV" b="1" cap="none" dirty="0" smtClean="0">
                <a:solidFill>
                  <a:schemeClr val="accent5"/>
                </a:solidFill>
              </a:rPr>
              <a:t>Nuestra práctica docente está desvinculada de la realidad: </a:t>
            </a:r>
            <a:endParaRPr lang="es-SV" b="1" cap="none" dirty="0">
              <a:solidFill>
                <a:schemeClr val="accent5"/>
              </a:solidFill>
            </a:endParaRPr>
          </a:p>
        </p:txBody>
      </p:sp>
      <p:sp>
        <p:nvSpPr>
          <p:cNvPr id="5124" name="Rectangle 3"/>
          <p:cNvSpPr>
            <a:spLocks noGrp="1" noChangeArrowheads="1"/>
          </p:cNvSpPr>
          <p:nvPr>
            <p:ph idx="1"/>
          </p:nvPr>
        </p:nvSpPr>
        <p:spPr>
          <a:xfrm>
            <a:off x="457200" y="2420888"/>
            <a:ext cx="8229600" cy="3188568"/>
          </a:xfrm>
        </p:spPr>
        <p:txBody>
          <a:bodyPr anchor="ctr">
            <a:normAutofit/>
          </a:bodyPr>
          <a:lstStyle/>
          <a:p>
            <a:pPr marL="114300" indent="0" algn="just">
              <a:buNone/>
              <a:defRPr/>
            </a:pPr>
            <a:r>
              <a:rPr lang="es-ES" sz="2800" dirty="0" smtClean="0">
                <a:solidFill>
                  <a:schemeClr val="tx1"/>
                </a:solidFill>
              </a:rPr>
              <a:t>La relación aula -realidad es muy limitada, no hay espacios de diálogo o intercambio; los programas de estudio son “autistas”; muchos docentes no tienen idea o experiencia de lo que sucede en el mundo real (se enseña a espaldas de la realidad), ni la realidad sabe lo que sucede en el sector académico. </a:t>
            </a:r>
          </a:p>
        </p:txBody>
      </p:sp>
      <p:sp>
        <p:nvSpPr>
          <p:cNvPr id="16388"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CF9C15-B7D2-425B-8A59-FE6AEA063D8A}" type="slidenum">
              <a:rPr lang="es-ES" altLang="es-SV" smtClean="0"/>
              <a:pPr eaLnBrk="1" hangingPunct="1"/>
              <a:t>14</a:t>
            </a:fld>
            <a:endParaRPr lang="es-ES" altLang="es-SV" smtClean="0"/>
          </a:p>
        </p:txBody>
      </p:sp>
    </p:spTree>
    <p:extLst>
      <p:ext uri="{BB962C8B-B14F-4D97-AF65-F5344CB8AC3E}">
        <p14:creationId xmlns:p14="http://schemas.microsoft.com/office/powerpoint/2010/main" val="60380139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6237312"/>
            <a:ext cx="9143999" cy="620688"/>
            <a:chOff x="1" y="6237312"/>
            <a:chExt cx="9143999" cy="620688"/>
          </a:xfrm>
        </p:grpSpPr>
        <p:sp>
          <p:nvSpPr>
            <p:cNvPr id="6" name="5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7"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8" name="7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3" name="2 Título"/>
          <p:cNvSpPr>
            <a:spLocks noGrp="1"/>
          </p:cNvSpPr>
          <p:nvPr>
            <p:ph type="title"/>
          </p:nvPr>
        </p:nvSpPr>
        <p:spPr/>
        <p:txBody>
          <a:bodyPr>
            <a:normAutofit fontScale="90000"/>
          </a:bodyPr>
          <a:lstStyle/>
          <a:p>
            <a:pPr algn="l"/>
            <a:r>
              <a:rPr lang="es-SV" b="1" cap="none" dirty="0" smtClean="0">
                <a:solidFill>
                  <a:schemeClr val="accent5"/>
                </a:solidFill>
              </a:rPr>
              <a:t>Nuestra práctica docente tiene orfandad epistemológicas: </a:t>
            </a:r>
            <a:endParaRPr lang="es-SV" b="1" cap="none" dirty="0">
              <a:solidFill>
                <a:schemeClr val="accent5"/>
              </a:solidFill>
            </a:endParaRPr>
          </a:p>
        </p:txBody>
      </p:sp>
      <p:sp>
        <p:nvSpPr>
          <p:cNvPr id="5124" name="Rectangle 3"/>
          <p:cNvSpPr>
            <a:spLocks noGrp="1" noChangeArrowheads="1"/>
          </p:cNvSpPr>
          <p:nvPr>
            <p:ph idx="1"/>
          </p:nvPr>
        </p:nvSpPr>
        <p:spPr>
          <a:xfrm>
            <a:off x="457200" y="1752600"/>
            <a:ext cx="8229600" cy="4373563"/>
          </a:xfrm>
        </p:spPr>
        <p:txBody>
          <a:bodyPr anchor="ctr">
            <a:normAutofit/>
          </a:bodyPr>
          <a:lstStyle/>
          <a:p>
            <a:pPr marL="114300" indent="0" algn="just">
              <a:buNone/>
              <a:defRPr/>
            </a:pPr>
            <a:r>
              <a:rPr lang="es-ES" dirty="0" smtClean="0">
                <a:solidFill>
                  <a:schemeClr val="tx1"/>
                </a:solidFill>
              </a:rPr>
              <a:t>Enseñamos y Estudiamos con libros, generalmente poco contextualizados y con deficiencias didácticas; no aportamos teorías propias, no hacemos investigación educativa  sobre la base de nuestros “propios problemas”; inclusive los trabajos de grado a nivel universitario se desconectan de las aulas y del día a día. Todo lo educativo nos llega a la escuela como paracaídas, de modo descendente… </a:t>
            </a:r>
          </a:p>
          <a:p>
            <a:pPr marL="0" indent="0" algn="just" eaLnBrk="1" hangingPunct="1">
              <a:lnSpc>
                <a:spcPct val="80000"/>
              </a:lnSpc>
              <a:buNone/>
              <a:defRPr/>
            </a:pPr>
            <a:endParaRPr lang="es-ES" sz="2800" dirty="0" smtClean="0">
              <a:solidFill>
                <a:schemeClr val="tx1"/>
              </a:solidFill>
            </a:endParaRPr>
          </a:p>
        </p:txBody>
      </p:sp>
      <p:sp>
        <p:nvSpPr>
          <p:cNvPr id="17412"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041AEF-DB94-4ACE-AC29-1E45E58C3264}" type="slidenum">
              <a:rPr lang="es-ES" altLang="es-SV" smtClean="0"/>
              <a:pPr eaLnBrk="1" hangingPunct="1"/>
              <a:t>15</a:t>
            </a:fld>
            <a:endParaRPr lang="es-ES" altLang="es-SV" smtClean="0"/>
          </a:p>
        </p:txBody>
      </p:sp>
    </p:spTree>
    <p:extLst>
      <p:ext uri="{BB962C8B-B14F-4D97-AF65-F5344CB8AC3E}">
        <p14:creationId xmlns:p14="http://schemas.microsoft.com/office/powerpoint/2010/main" val="312486108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1" y="6237312"/>
            <a:ext cx="9143999" cy="620688"/>
            <a:chOff x="1" y="6237312"/>
            <a:chExt cx="9143999" cy="620688"/>
          </a:xfrm>
        </p:grpSpPr>
        <p:sp>
          <p:nvSpPr>
            <p:cNvPr id="7" name="6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8"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9" name="8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0"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2" name="1 Título"/>
          <p:cNvSpPr>
            <a:spLocks noGrp="1"/>
          </p:cNvSpPr>
          <p:nvPr>
            <p:ph type="title"/>
          </p:nvPr>
        </p:nvSpPr>
        <p:spPr/>
        <p:txBody>
          <a:bodyPr>
            <a:normAutofit fontScale="90000"/>
          </a:bodyPr>
          <a:lstStyle/>
          <a:p>
            <a:pPr algn="l"/>
            <a:r>
              <a:rPr lang="es-ES" altLang="es-SV" sz="3600" b="1" cap="none" dirty="0" smtClean="0">
                <a:solidFill>
                  <a:schemeClr val="accent5"/>
                </a:solidFill>
              </a:rPr>
              <a:t>Nuestra práctica docente está infra-valorizada socialmente: </a:t>
            </a:r>
            <a:endParaRPr lang="es-SV" b="1" cap="none" dirty="0">
              <a:solidFill>
                <a:schemeClr val="accent5"/>
              </a:solidFill>
            </a:endParaRPr>
          </a:p>
        </p:txBody>
      </p:sp>
      <p:sp>
        <p:nvSpPr>
          <p:cNvPr id="18435" name="Rectangle 3"/>
          <p:cNvSpPr>
            <a:spLocks noGrp="1" noChangeArrowheads="1"/>
          </p:cNvSpPr>
          <p:nvPr>
            <p:ph idx="1"/>
          </p:nvPr>
        </p:nvSpPr>
        <p:spPr/>
        <p:txBody>
          <a:bodyPr>
            <a:noAutofit/>
          </a:bodyPr>
          <a:lstStyle/>
          <a:p>
            <a:pPr algn="just">
              <a:buFontTx/>
              <a:buNone/>
            </a:pPr>
            <a:endParaRPr lang="es-ES" altLang="es-SV" dirty="0" smtClean="0">
              <a:solidFill>
                <a:schemeClr val="tx1"/>
              </a:solidFill>
            </a:endParaRPr>
          </a:p>
          <a:p>
            <a:pPr marL="114300" indent="0" algn="just">
              <a:buNone/>
            </a:pPr>
            <a:r>
              <a:rPr lang="es-ES" altLang="es-SV" dirty="0" smtClean="0">
                <a:solidFill>
                  <a:schemeClr val="tx1"/>
                </a:solidFill>
              </a:rPr>
              <a:t>Posiblemente por todo lo anterior, la profesión docente está poco valorada, y ello se traduce en salarios bajos y poco competitivos. Tanto los docentes de escuelas, colegios y universidades tienen remuneraciones muy bajas. Esto genera ciertas distorsiones, sobre cargas de trabajo y poca preparación. Además no hay reconocimientos </a:t>
            </a:r>
            <a:r>
              <a:rPr lang="es-ES" altLang="es-SV" dirty="0" err="1" smtClean="0">
                <a:solidFill>
                  <a:schemeClr val="tx1"/>
                </a:solidFill>
              </a:rPr>
              <a:t>meritocráticos</a:t>
            </a:r>
            <a:r>
              <a:rPr lang="es-ES" altLang="es-SV" dirty="0" smtClean="0">
                <a:solidFill>
                  <a:schemeClr val="tx1"/>
                </a:solidFill>
              </a:rPr>
              <a:t>, da igual ser buen o mal docente.</a:t>
            </a:r>
          </a:p>
        </p:txBody>
      </p:sp>
      <p:sp>
        <p:nvSpPr>
          <p:cNvPr id="18436"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D3ABE1-B2F6-476F-A0AB-3604DD040DCC}" type="slidenum">
              <a:rPr lang="es-ES" altLang="es-SV" smtClean="0"/>
              <a:pPr eaLnBrk="1" hangingPunct="1"/>
              <a:t>16</a:t>
            </a:fld>
            <a:endParaRPr lang="es-ES" altLang="es-SV" smtClean="0"/>
          </a:p>
        </p:txBody>
      </p:sp>
    </p:spTree>
    <p:extLst>
      <p:ext uri="{BB962C8B-B14F-4D97-AF65-F5344CB8AC3E}">
        <p14:creationId xmlns:p14="http://schemas.microsoft.com/office/powerpoint/2010/main" val="158324516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1" y="6237312"/>
            <a:ext cx="9143999" cy="620688"/>
            <a:chOff x="1" y="6237312"/>
            <a:chExt cx="9143999" cy="620688"/>
          </a:xfrm>
        </p:grpSpPr>
        <p:sp>
          <p:nvSpPr>
            <p:cNvPr id="7" name="6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8"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9" name="8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0"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195587" name="Rectangle 3"/>
          <p:cNvSpPr>
            <a:spLocks noChangeArrowheads="1"/>
          </p:cNvSpPr>
          <p:nvPr/>
        </p:nvSpPr>
        <p:spPr bwMode="auto">
          <a:xfrm>
            <a:off x="553124" y="2343363"/>
            <a:ext cx="8037752" cy="2554545"/>
          </a:xfrm>
          <a:prstGeom prst="rect">
            <a:avLst/>
          </a:prstGeom>
          <a:noFill/>
          <a:ln w="9525">
            <a:noFill/>
            <a:miter lim="800000"/>
            <a:headEnd/>
            <a:tailEnd/>
          </a:ln>
          <a:effectLst/>
        </p:spPr>
        <p:txBody>
          <a:bodyPr wrap="square" anchor="ctr">
            <a:spAutoFit/>
          </a:bodyPr>
          <a:lstStyle/>
          <a:p>
            <a:pPr algn="just">
              <a:defRPr/>
            </a:pPr>
            <a:r>
              <a:rPr lang="es-ES" dirty="0">
                <a:latin typeface="+mj-lt"/>
                <a:ea typeface="Calibri" pitchFamily="34" charset="0"/>
                <a:cs typeface="Times New Roman" pitchFamily="18" charset="0"/>
              </a:rPr>
              <a:t>Documento Nº 43 de PREAL</a:t>
            </a:r>
          </a:p>
          <a:p>
            <a:pPr algn="just">
              <a:defRPr/>
            </a:pPr>
            <a:endParaRPr lang="es-ES" dirty="0">
              <a:latin typeface="+mj-lt"/>
            </a:endParaRPr>
          </a:p>
          <a:p>
            <a:pPr algn="just" eaLnBrk="0" hangingPunct="0">
              <a:defRPr/>
            </a:pPr>
            <a:r>
              <a:rPr lang="es-ES" b="1" dirty="0">
                <a:solidFill>
                  <a:schemeClr val="accent5"/>
                </a:solidFill>
                <a:latin typeface="+mj-lt"/>
                <a:ea typeface="Calibri" pitchFamily="34" charset="0"/>
                <a:cs typeface="Times New Roman" pitchFamily="18" charset="0"/>
              </a:rPr>
              <a:t>“Efectividad del desempeño docente. Una reseña de la literatura internacional y su relevancia para mejorar la educación en América Latina” </a:t>
            </a:r>
            <a:endParaRPr lang="es-ES" b="1" dirty="0">
              <a:solidFill>
                <a:schemeClr val="accent5"/>
              </a:solidFill>
              <a:latin typeface="+mj-lt"/>
            </a:endParaRPr>
          </a:p>
          <a:p>
            <a:pPr algn="just" eaLnBrk="0" hangingPunct="0">
              <a:defRPr/>
            </a:pPr>
            <a:r>
              <a:rPr lang="es-ES" dirty="0">
                <a:latin typeface="+mj-lt"/>
                <a:ea typeface="Calibri" pitchFamily="34" charset="0"/>
                <a:cs typeface="Times New Roman" pitchFamily="18" charset="0"/>
              </a:rPr>
              <a:t>(Marzo, 2009)</a:t>
            </a:r>
          </a:p>
          <a:p>
            <a:pPr algn="just" eaLnBrk="0" hangingPunct="0">
              <a:defRPr/>
            </a:pPr>
            <a:endParaRPr lang="es-ES" dirty="0">
              <a:latin typeface="+mj-lt"/>
            </a:endParaRPr>
          </a:p>
          <a:p>
            <a:pPr algn="just" eaLnBrk="0" hangingPunct="0">
              <a:defRPr/>
            </a:pPr>
            <a:r>
              <a:rPr lang="es-ES" dirty="0">
                <a:latin typeface="+mj-lt"/>
                <a:ea typeface="Calibri" pitchFamily="34" charset="0"/>
                <a:cs typeface="Times New Roman" pitchFamily="18" charset="0"/>
              </a:rPr>
              <a:t>Barbara  C. Hunt</a:t>
            </a:r>
            <a:endParaRPr lang="es-ES" dirty="0">
              <a:latin typeface="+mj-lt"/>
            </a:endParaRPr>
          </a:p>
          <a:p>
            <a:pPr algn="just" eaLnBrk="0" hangingPunct="0">
              <a:defRPr/>
            </a:pPr>
            <a:endParaRPr lang="es-ES" dirty="0">
              <a:latin typeface="+mj-lt"/>
              <a:ea typeface="Calibri" pitchFamily="34" charset="0"/>
              <a:cs typeface="Times New Roman" pitchFamily="18" charset="0"/>
            </a:endParaRPr>
          </a:p>
          <a:p>
            <a:pPr algn="r" eaLnBrk="0" hangingPunct="0">
              <a:defRPr/>
            </a:pPr>
            <a:r>
              <a:rPr lang="es-ES" sz="1600" i="1" dirty="0">
                <a:latin typeface="+mj-lt"/>
                <a:ea typeface="Calibri" pitchFamily="34" charset="0"/>
                <a:cs typeface="Times New Roman" pitchFamily="18" charset="0"/>
              </a:rPr>
              <a:t>Resumen (Cap. I al III): Oscar Picardo Joao</a:t>
            </a:r>
            <a:endParaRPr lang="es-ES" sz="1600" i="1" dirty="0">
              <a:latin typeface="+mj-lt"/>
            </a:endParaRPr>
          </a:p>
        </p:txBody>
      </p:sp>
      <p:pic>
        <p:nvPicPr>
          <p:cNvPr id="38916" name="5 Imagen" descr="PREAL-78132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329" y="1196752"/>
            <a:ext cx="16621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número de diapositiva"/>
          <p:cNvSpPr>
            <a:spLocks noGrp="1"/>
          </p:cNvSpPr>
          <p:nvPr>
            <p:ph type="sldNum" sz="quarter" idx="12"/>
          </p:nvPr>
        </p:nvSpPr>
        <p:spPr/>
        <p:txBody>
          <a:bodyPr/>
          <a:lstStyle/>
          <a:p>
            <a:fld id="{39D76E23-D3F4-4A51-9970-C85A03E03F05}" type="slidenum">
              <a:rPr lang="es-SV" smtClean="0"/>
              <a:t>17</a:t>
            </a:fld>
            <a:endParaRPr lang="es-SV"/>
          </a:p>
        </p:txBody>
      </p:sp>
    </p:spTree>
    <p:extLst>
      <p:ext uri="{BB962C8B-B14F-4D97-AF65-F5344CB8AC3E}">
        <p14:creationId xmlns:p14="http://schemas.microsoft.com/office/powerpoint/2010/main" val="2953671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1" y="6237312"/>
            <a:ext cx="9143999" cy="620688"/>
            <a:chOff x="1" y="6237312"/>
            <a:chExt cx="9143999" cy="620688"/>
          </a:xfrm>
        </p:grpSpPr>
        <p:sp>
          <p:nvSpPr>
            <p:cNvPr id="7" name="6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8"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9" name="8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0"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39939" name="1 Título"/>
          <p:cNvSpPr>
            <a:spLocks noGrp="1"/>
          </p:cNvSpPr>
          <p:nvPr>
            <p:ph type="title"/>
          </p:nvPr>
        </p:nvSpPr>
        <p:spPr/>
        <p:txBody>
          <a:bodyPr/>
          <a:lstStyle/>
          <a:p>
            <a:pPr algn="l" eaLnBrk="1" hangingPunct="1"/>
            <a:r>
              <a:rPr lang="es-ES" altLang="es-SV" b="1" cap="none" dirty="0" smtClean="0">
                <a:solidFill>
                  <a:schemeClr val="accent5"/>
                </a:solidFill>
              </a:rPr>
              <a:t>Cap. 2 el escenario</a:t>
            </a:r>
          </a:p>
        </p:txBody>
      </p:sp>
      <p:sp>
        <p:nvSpPr>
          <p:cNvPr id="39940" name="2 Marcador de contenido"/>
          <p:cNvSpPr>
            <a:spLocks noGrp="1"/>
          </p:cNvSpPr>
          <p:nvPr>
            <p:ph idx="1"/>
          </p:nvPr>
        </p:nvSpPr>
        <p:spPr/>
        <p:txBody>
          <a:bodyPr/>
          <a:lstStyle/>
          <a:p>
            <a:pPr algn="just"/>
            <a:r>
              <a:rPr lang="es-ES" altLang="es-SV" sz="1800" b="1" dirty="0" smtClean="0"/>
              <a:t>1.- Nivel de logros de los estudiantes</a:t>
            </a:r>
            <a:endParaRPr lang="es-ES" altLang="es-SV" sz="1800" dirty="0" smtClean="0"/>
          </a:p>
          <a:p>
            <a:pPr algn="just">
              <a:buFontTx/>
              <a:buNone/>
            </a:pPr>
            <a:endParaRPr lang="es-ES" altLang="es-SV" sz="1800" dirty="0" smtClean="0"/>
          </a:p>
          <a:p>
            <a:pPr algn="just"/>
            <a:r>
              <a:rPr lang="es-ES" altLang="es-SV" sz="1800" dirty="0" smtClean="0"/>
              <a:t>Según reporte del Banco Mundial (Vegas y </a:t>
            </a:r>
            <a:r>
              <a:rPr lang="es-ES" altLang="es-SV" sz="1800" dirty="0" err="1" smtClean="0"/>
              <a:t>Petrow</a:t>
            </a:r>
            <a:r>
              <a:rPr lang="es-ES" altLang="es-SV" sz="1800" dirty="0" smtClean="0"/>
              <a:t>, 2008) el desempeño educativo en América latina y El Caribe </a:t>
            </a:r>
            <a:r>
              <a:rPr lang="es-ES" altLang="es-SV" sz="1800" dirty="0" smtClean="0">
                <a:solidFill>
                  <a:srgbClr val="FF0000"/>
                </a:solidFill>
              </a:rPr>
              <a:t>es débil </a:t>
            </a:r>
            <a:r>
              <a:rPr lang="es-ES" altLang="es-SV" sz="1800" dirty="0" smtClean="0"/>
              <a:t>y está declinando con respecto a otros países. Evidencia:</a:t>
            </a:r>
          </a:p>
          <a:p>
            <a:pPr algn="just">
              <a:buFontTx/>
              <a:buNone/>
            </a:pPr>
            <a:endParaRPr lang="es-ES" altLang="es-SV" sz="1800" dirty="0" smtClean="0"/>
          </a:p>
          <a:p>
            <a:pPr algn="just"/>
            <a:r>
              <a:rPr lang="es-ES" altLang="es-SV" sz="1800" dirty="0" smtClean="0"/>
              <a:t>1960: AL 7% de adultos completa secundaria; y 11% en Asia Oriental. En el 2000 se cuadruplica la cifra en Asia Oriental (44%) mientras que en LA se llega al 18%.</a:t>
            </a:r>
          </a:p>
          <a:p>
            <a:pPr algn="just">
              <a:buFontTx/>
              <a:buNone/>
            </a:pPr>
            <a:endParaRPr lang="es-ES" altLang="es-SV" sz="1800" dirty="0" smtClean="0"/>
          </a:p>
          <a:p>
            <a:pPr algn="just"/>
            <a:r>
              <a:rPr lang="es-ES" altLang="es-SV" sz="1800" dirty="0" smtClean="0"/>
              <a:t>En pruebas internacionales PISA, TIMSS y PIRLS los países de LA no sólo ocupan los últimos lugares, sino que además poseen alta disparidad: estudiantes de niveles socioeconómico alto salen mal evaluados.</a:t>
            </a:r>
          </a:p>
          <a:p>
            <a:pPr algn="just" eaLnBrk="1" hangingPunct="1"/>
            <a:endParaRPr lang="es-ES" altLang="es-SV" sz="1800" dirty="0" smtClean="0"/>
          </a:p>
        </p:txBody>
      </p:sp>
      <p:sp>
        <p:nvSpPr>
          <p:cNvPr id="2" name="1 Marcador de número de diapositiva"/>
          <p:cNvSpPr>
            <a:spLocks noGrp="1"/>
          </p:cNvSpPr>
          <p:nvPr>
            <p:ph type="sldNum" sz="quarter" idx="12"/>
          </p:nvPr>
        </p:nvSpPr>
        <p:spPr/>
        <p:txBody>
          <a:bodyPr/>
          <a:lstStyle/>
          <a:p>
            <a:fld id="{39D76E23-D3F4-4A51-9970-C85A03E03F05}" type="slidenum">
              <a:rPr lang="es-SV" smtClean="0"/>
              <a:t>18</a:t>
            </a:fld>
            <a:endParaRPr lang="es-SV"/>
          </a:p>
        </p:txBody>
      </p:sp>
    </p:spTree>
    <p:extLst>
      <p:ext uri="{BB962C8B-B14F-4D97-AF65-F5344CB8AC3E}">
        <p14:creationId xmlns:p14="http://schemas.microsoft.com/office/powerpoint/2010/main" val="1647347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1" y="6237312"/>
            <a:ext cx="9143999" cy="620688"/>
            <a:chOff x="1" y="6237312"/>
            <a:chExt cx="9143999" cy="620688"/>
          </a:xfrm>
        </p:grpSpPr>
        <p:sp>
          <p:nvSpPr>
            <p:cNvPr id="15" name="14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16"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17" name="16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8"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40963" name="1 Título"/>
          <p:cNvSpPr>
            <a:spLocks noGrp="1"/>
          </p:cNvSpPr>
          <p:nvPr>
            <p:ph type="title"/>
          </p:nvPr>
        </p:nvSpPr>
        <p:spPr/>
        <p:txBody>
          <a:bodyPr/>
          <a:lstStyle/>
          <a:p>
            <a:pPr algn="l" eaLnBrk="1" hangingPunct="1"/>
            <a:r>
              <a:rPr lang="es-ES" altLang="es-SV" b="1" cap="none" dirty="0" smtClean="0">
                <a:solidFill>
                  <a:schemeClr val="accent5"/>
                </a:solidFill>
              </a:rPr>
              <a:t>El escenario: docentes</a:t>
            </a:r>
          </a:p>
        </p:txBody>
      </p:sp>
      <p:sp>
        <p:nvSpPr>
          <p:cNvPr id="40964" name="2 Marcador de contenido"/>
          <p:cNvSpPr>
            <a:spLocks noGrp="1"/>
          </p:cNvSpPr>
          <p:nvPr>
            <p:ph idx="1"/>
          </p:nvPr>
        </p:nvSpPr>
        <p:spPr/>
        <p:txBody>
          <a:bodyPr>
            <a:normAutofit fontScale="92500" lnSpcReduction="20000"/>
          </a:bodyPr>
          <a:lstStyle/>
          <a:p>
            <a:pPr>
              <a:buFontTx/>
              <a:buNone/>
            </a:pPr>
            <a:endParaRPr lang="es-ES" altLang="es-SV" sz="1800" dirty="0" smtClean="0"/>
          </a:p>
          <a:p>
            <a:r>
              <a:rPr lang="es-ES" altLang="es-SV" sz="1800" dirty="0" smtClean="0"/>
              <a:t>En A.L. hay aprox. 6 millones de docentes que representan el 10% de los docentes a escala global (Villegas, </a:t>
            </a:r>
            <a:r>
              <a:rPr lang="es-ES" altLang="es-SV" sz="1800" dirty="0" err="1" smtClean="0"/>
              <a:t>Reimers</a:t>
            </a:r>
            <a:r>
              <a:rPr lang="es-ES" altLang="es-SV" sz="1800" dirty="0" smtClean="0"/>
              <a:t> y </a:t>
            </a:r>
            <a:r>
              <a:rPr lang="es-ES" altLang="es-SV" sz="1800" dirty="0" err="1" smtClean="0"/>
              <a:t>Reimers</a:t>
            </a:r>
            <a:r>
              <a:rPr lang="es-ES" altLang="es-SV" sz="1800" dirty="0" smtClean="0"/>
              <a:t>, 1996), y sus rasgos son:</a:t>
            </a:r>
          </a:p>
          <a:p>
            <a:pPr>
              <a:buFont typeface="Wingdings" pitchFamily="2" charset="2"/>
              <a:buChar char="Ø"/>
            </a:pPr>
            <a:r>
              <a:rPr lang="es-ES" altLang="es-SV" sz="1800" dirty="0" smtClean="0"/>
              <a:t>Elenco por género equitativo;</a:t>
            </a:r>
          </a:p>
          <a:p>
            <a:pPr>
              <a:buFont typeface="Wingdings" pitchFamily="2" charset="2"/>
              <a:buChar char="Ø"/>
            </a:pPr>
            <a:r>
              <a:rPr lang="es-ES" altLang="es-SV" sz="1800" dirty="0" smtClean="0"/>
              <a:t>Jóvenes edad promedio 26 años; </a:t>
            </a:r>
          </a:p>
          <a:p>
            <a:pPr>
              <a:buFont typeface="Wingdings" pitchFamily="2" charset="2"/>
              <a:buChar char="Ø"/>
            </a:pPr>
            <a:r>
              <a:rPr lang="es-ES" altLang="es-SV" sz="1800" dirty="0" smtClean="0"/>
              <a:t>En las escuela pública los docentes provienen de sectores pobres, educación 	deficitaria, habilidades básicas y limitadas, escasa formación y baja remuneración (Arregui et al, 1996; </a:t>
            </a:r>
            <a:r>
              <a:rPr lang="es-ES" altLang="es-SV" sz="1800" dirty="0" err="1" smtClean="0"/>
              <a:t>Vaillant</a:t>
            </a:r>
            <a:r>
              <a:rPr lang="es-ES" altLang="es-SV" sz="1800" dirty="0" smtClean="0"/>
              <a:t> 2004);</a:t>
            </a:r>
          </a:p>
          <a:p>
            <a:pPr>
              <a:buFont typeface="Wingdings" pitchFamily="2" charset="2"/>
              <a:buChar char="Ø"/>
            </a:pPr>
            <a:r>
              <a:rPr lang="es-ES" altLang="es-SV" sz="1800" dirty="0" smtClean="0"/>
              <a:t>Los días lectivos son cortos por doble turno;</a:t>
            </a:r>
          </a:p>
          <a:p>
            <a:pPr>
              <a:buFont typeface="Wingdings" pitchFamily="2" charset="2"/>
              <a:buChar char="Ø"/>
            </a:pPr>
            <a:r>
              <a:rPr lang="es-ES" altLang="es-SV" sz="1800" dirty="0" smtClean="0"/>
              <a:t>Profesión con bajo estatus social;</a:t>
            </a:r>
          </a:p>
          <a:p>
            <a:pPr>
              <a:buFont typeface="Wingdings" pitchFamily="2" charset="2"/>
              <a:buChar char="Ø"/>
            </a:pPr>
            <a:r>
              <a:rPr lang="es-ES" altLang="es-SV" sz="1800" dirty="0" smtClean="0"/>
              <a:t>La escala salarial le da más importancia a la antigüedad;</a:t>
            </a:r>
          </a:p>
          <a:p>
            <a:pPr>
              <a:buFont typeface="Wingdings" pitchFamily="2" charset="2"/>
              <a:buChar char="Ø"/>
            </a:pPr>
            <a:r>
              <a:rPr lang="es-ES" altLang="es-SV" sz="1800" dirty="0" smtClean="0"/>
              <a:t>Los docentes más novatos y menos cualificados son enviados a lugar más complejos e inaccesibles (Montero et al, 2001)</a:t>
            </a:r>
          </a:p>
          <a:p>
            <a:pPr marL="114300" indent="0">
              <a:buNone/>
            </a:pPr>
            <a:r>
              <a:rPr lang="es-ES" altLang="es-SV" sz="1800" dirty="0" smtClean="0"/>
              <a:t>	</a:t>
            </a:r>
          </a:p>
          <a:p>
            <a:r>
              <a:rPr lang="es-ES" altLang="es-SV" sz="1800" dirty="0" smtClean="0"/>
              <a:t>Casi no hay supervisión  pedagógica; los Directores se dedican a funciones más administrativas. </a:t>
            </a:r>
          </a:p>
          <a:p>
            <a:pPr eaLnBrk="1" hangingPunct="1"/>
            <a:endParaRPr lang="es-ES" altLang="es-SV" sz="1800" dirty="0" smtClean="0"/>
          </a:p>
        </p:txBody>
      </p:sp>
      <p:sp>
        <p:nvSpPr>
          <p:cNvPr id="2" name="1 Marcador de número de diapositiva"/>
          <p:cNvSpPr>
            <a:spLocks noGrp="1"/>
          </p:cNvSpPr>
          <p:nvPr>
            <p:ph type="sldNum" sz="quarter" idx="12"/>
          </p:nvPr>
        </p:nvSpPr>
        <p:spPr/>
        <p:txBody>
          <a:bodyPr/>
          <a:lstStyle/>
          <a:p>
            <a:fld id="{39D76E23-D3F4-4A51-9970-C85A03E03F05}" type="slidenum">
              <a:rPr lang="es-SV" smtClean="0"/>
              <a:t>19</a:t>
            </a:fld>
            <a:endParaRPr lang="es-SV"/>
          </a:p>
        </p:txBody>
      </p:sp>
    </p:spTree>
    <p:extLst>
      <p:ext uri="{BB962C8B-B14F-4D97-AF65-F5344CB8AC3E}">
        <p14:creationId xmlns:p14="http://schemas.microsoft.com/office/powerpoint/2010/main" val="2839118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22 Grupo"/>
          <p:cNvGrpSpPr/>
          <p:nvPr/>
        </p:nvGrpSpPr>
        <p:grpSpPr>
          <a:xfrm>
            <a:off x="1" y="6237312"/>
            <a:ext cx="9143999" cy="620688"/>
            <a:chOff x="1" y="6237312"/>
            <a:chExt cx="9143999" cy="620688"/>
          </a:xfrm>
        </p:grpSpPr>
        <p:sp>
          <p:nvSpPr>
            <p:cNvPr id="24" name="23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25"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26" name="25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7"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5122" name="Rectangle 2"/>
          <p:cNvSpPr>
            <a:spLocks noGrp="1" noChangeArrowheads="1"/>
          </p:cNvSpPr>
          <p:nvPr>
            <p:ph idx="4294967295"/>
          </p:nvPr>
        </p:nvSpPr>
        <p:spPr>
          <a:xfrm>
            <a:off x="2483768" y="620688"/>
            <a:ext cx="6317332" cy="5092588"/>
          </a:xfrm>
        </p:spPr>
        <p:txBody>
          <a:bodyPr anchor="ctr">
            <a:normAutofit/>
          </a:bodyPr>
          <a:lstStyle/>
          <a:p>
            <a:pPr marL="114300" indent="0" algn="just">
              <a:spcBef>
                <a:spcPts val="0"/>
              </a:spcBef>
              <a:buNone/>
            </a:pPr>
            <a:r>
              <a:rPr lang="es-ES" altLang="es-SV" sz="1800" i="1" dirty="0" smtClean="0">
                <a:solidFill>
                  <a:schemeClr val="tx1"/>
                </a:solidFill>
                <a:cs typeface="Arial" charset="0"/>
              </a:rPr>
              <a:t>«El maestro antes podía jugar con la curiosidad de los alumnos, deseosos de llegar a penetrar en misterios que aún les estaban vedados y dispuestos para ello a pagar el peaje de saberes instrumentales de adquisición a menudo trabajosa. Pero ahora los niños llegan hartos de mil noticias y mil visiones variopintas que no les ha costado nada adquirir... ¡que han recibido hasta sin querer! El maestro tiene que ayudarles a organizar esa información, combatirla en parte y brindarles herramientas cognoscitivas para hacerla provechosa o por lo menos no dañina. Todo ello sin convertirse él mismo en un nuevo sugestionador ni pedir otra adhesión que la de unas inteligencias en vías de formación responsable hacia su autonomía. Empresa titánica... remunerada con sueldo bajo y escaso prestigio social</a:t>
            </a:r>
            <a:r>
              <a:rPr lang="es-ES" altLang="es-SV" sz="1800" dirty="0" smtClean="0">
                <a:solidFill>
                  <a:schemeClr val="tx1"/>
                </a:solidFill>
                <a:cs typeface="Arial" charset="0"/>
              </a:rPr>
              <a:t> «</a:t>
            </a:r>
          </a:p>
          <a:p>
            <a:pPr algn="r" eaLnBrk="1" hangingPunct="1">
              <a:buFontTx/>
              <a:buNone/>
            </a:pPr>
            <a:r>
              <a:rPr lang="es-ES" altLang="es-SV" sz="1800" b="1" i="1" dirty="0" smtClean="0">
                <a:solidFill>
                  <a:schemeClr val="accent5"/>
                </a:solidFill>
                <a:cs typeface="Arial" charset="0"/>
              </a:rPr>
              <a:t>Fernando Savater</a:t>
            </a:r>
          </a:p>
        </p:txBody>
      </p:sp>
      <p:pic>
        <p:nvPicPr>
          <p:cNvPr id="3075" name="Picture 3" descr="C:\Users\multimedia\AppData\Local\Microsoft\Windows\Temporary Internet Files\Content.IE5\ZDMEVEIE\MC9004124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590917"/>
            <a:ext cx="2457697" cy="2702539"/>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39D76E23-D3F4-4A51-9970-C85A03E03F05}" type="slidenum">
              <a:rPr lang="es-SV" smtClean="0"/>
              <a:t>2</a:t>
            </a:fld>
            <a:endParaRPr lang="es-SV"/>
          </a:p>
        </p:txBody>
      </p:sp>
    </p:spTree>
    <p:extLst>
      <p:ext uri="{BB962C8B-B14F-4D97-AF65-F5344CB8AC3E}">
        <p14:creationId xmlns:p14="http://schemas.microsoft.com/office/powerpoint/2010/main" val="330868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1" y="6237312"/>
            <a:ext cx="9143999" cy="620688"/>
            <a:chOff x="1" y="6237312"/>
            <a:chExt cx="9143999" cy="620688"/>
          </a:xfrm>
        </p:grpSpPr>
        <p:sp>
          <p:nvSpPr>
            <p:cNvPr id="7" name="6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8"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9" name="8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0"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41987" name="1 Título"/>
          <p:cNvSpPr>
            <a:spLocks noGrp="1"/>
          </p:cNvSpPr>
          <p:nvPr>
            <p:ph type="title"/>
          </p:nvPr>
        </p:nvSpPr>
        <p:spPr/>
        <p:txBody>
          <a:bodyPr>
            <a:normAutofit/>
          </a:bodyPr>
          <a:lstStyle/>
          <a:p>
            <a:pPr algn="l" eaLnBrk="1" hangingPunct="1"/>
            <a:r>
              <a:rPr lang="es-ES" altLang="es-SV" b="1" cap="none" dirty="0" smtClean="0">
                <a:solidFill>
                  <a:schemeClr val="accent5"/>
                </a:solidFill>
              </a:rPr>
              <a:t>El escenario: formación docente</a:t>
            </a:r>
          </a:p>
        </p:txBody>
      </p:sp>
      <p:sp>
        <p:nvSpPr>
          <p:cNvPr id="41988" name="2 Marcador de contenido"/>
          <p:cNvSpPr>
            <a:spLocks noGrp="1"/>
          </p:cNvSpPr>
          <p:nvPr>
            <p:ph idx="1"/>
          </p:nvPr>
        </p:nvSpPr>
        <p:spPr/>
        <p:txBody>
          <a:bodyPr>
            <a:normAutofit fontScale="92500" lnSpcReduction="20000"/>
          </a:bodyPr>
          <a:lstStyle/>
          <a:p>
            <a:pPr marL="114300" indent="0" algn="just">
              <a:buNone/>
            </a:pPr>
            <a:r>
              <a:rPr lang="es-ES" altLang="es-SV" sz="1800" dirty="0" smtClean="0"/>
              <a:t>Hay una gran variedad de modelos e instituciones formadoras de docentes, desde escuelas normales, pasando por el simple bachillerato hasta la universidad, aunque </a:t>
            </a:r>
            <a:r>
              <a:rPr lang="es-ES" altLang="es-SV" sz="1800" dirty="0" smtClean="0">
                <a:solidFill>
                  <a:srgbClr val="FF0000"/>
                </a:solidFill>
              </a:rPr>
              <a:t>la tendencia es hacia niveles de educación más altos </a:t>
            </a:r>
            <a:r>
              <a:rPr lang="es-ES" altLang="es-SV" sz="1800" dirty="0" smtClean="0"/>
              <a:t>(</a:t>
            </a:r>
            <a:r>
              <a:rPr lang="es-ES" altLang="es-SV" sz="1800" dirty="0" err="1" smtClean="0"/>
              <a:t>Vaillant</a:t>
            </a:r>
            <a:r>
              <a:rPr lang="es-ES" altLang="es-SV" sz="1800" dirty="0" smtClean="0"/>
              <a:t>, 2004)</a:t>
            </a:r>
          </a:p>
          <a:p>
            <a:pPr marL="114300" indent="0" algn="just">
              <a:buNone/>
            </a:pPr>
            <a:r>
              <a:rPr lang="es-ES" altLang="es-SV" sz="1800" dirty="0" smtClean="0"/>
              <a:t>	</a:t>
            </a:r>
          </a:p>
          <a:p>
            <a:pPr marL="114300" indent="0" algn="just">
              <a:buNone/>
            </a:pPr>
            <a:r>
              <a:rPr lang="es-ES" altLang="es-SV" sz="1800" dirty="0" smtClean="0"/>
              <a:t>En Guatemala, Honduras y Panamá siguen preparando a los docentes de primaria con el nivel de ciclo básico de educación secundaria.  En Perú, la mayoría de candidatos –según estudios etnográficos- la docencia no había sido la primera elección, muchos optaron por ser la carrera más barata y con </a:t>
            </a:r>
            <a:r>
              <a:rPr lang="es-ES" altLang="es-SV" sz="1800" dirty="0" smtClean="0">
                <a:solidFill>
                  <a:srgbClr val="FF0000"/>
                </a:solidFill>
              </a:rPr>
              <a:t>admisión más fácil </a:t>
            </a:r>
            <a:r>
              <a:rPr lang="es-ES" altLang="es-SV" sz="1800" dirty="0" smtClean="0"/>
              <a:t>(</a:t>
            </a:r>
            <a:r>
              <a:rPr lang="es-ES" altLang="es-SV" sz="1800" dirty="0" err="1" smtClean="0"/>
              <a:t>Oliart</a:t>
            </a:r>
            <a:r>
              <a:rPr lang="es-ES" altLang="es-SV" sz="1800" dirty="0" smtClean="0"/>
              <a:t>, 1996; </a:t>
            </a:r>
            <a:r>
              <a:rPr lang="es-ES" altLang="es-SV" sz="1800" dirty="0" err="1" smtClean="0"/>
              <a:t>Vaillant</a:t>
            </a:r>
            <a:r>
              <a:rPr lang="es-ES" altLang="es-SV" sz="1800" dirty="0" smtClean="0"/>
              <a:t>, 2004).</a:t>
            </a:r>
          </a:p>
          <a:p>
            <a:pPr marL="114300" indent="0" algn="just">
              <a:buNone/>
            </a:pPr>
            <a:endParaRPr lang="es-ES" altLang="es-SV" sz="1800" dirty="0" smtClean="0"/>
          </a:p>
          <a:p>
            <a:pPr marL="114300" indent="0" algn="just">
              <a:buNone/>
            </a:pPr>
            <a:r>
              <a:rPr lang="es-ES" altLang="es-SV" sz="1800" dirty="0" smtClean="0"/>
              <a:t>La gran mayoría de formadores de formadores son de bajo estatus social, algunos no tienen experiencia en el aula, y muchos </a:t>
            </a:r>
            <a:r>
              <a:rPr lang="es-ES" altLang="es-SV" sz="1800" dirty="0" smtClean="0">
                <a:solidFill>
                  <a:srgbClr val="FF0000"/>
                </a:solidFill>
              </a:rPr>
              <a:t>siguen enseñando como fueron formados</a:t>
            </a:r>
            <a:r>
              <a:rPr lang="es-ES" altLang="es-SV" sz="1800" dirty="0" smtClean="0"/>
              <a:t>.</a:t>
            </a:r>
          </a:p>
          <a:p>
            <a:pPr marL="114300" indent="0" algn="just">
              <a:buNone/>
            </a:pPr>
            <a:endParaRPr lang="es-ES" altLang="es-SV" sz="1800" dirty="0" smtClean="0"/>
          </a:p>
          <a:p>
            <a:pPr marL="114300" indent="0" algn="just">
              <a:buNone/>
            </a:pPr>
            <a:r>
              <a:rPr lang="es-ES" altLang="es-SV" sz="1800" dirty="0" smtClean="0"/>
              <a:t>En pruebas experimentales voluntarias en Perú, muchos docentes lograban responder a preguntas literales o de deducción mínima, pero no eran capaces de responder interrogantes que exigían deducción; habiendo una </a:t>
            </a:r>
            <a:r>
              <a:rPr lang="es-ES" altLang="es-SV" sz="1800" dirty="0" smtClean="0">
                <a:solidFill>
                  <a:srgbClr val="FF0000"/>
                </a:solidFill>
              </a:rPr>
              <a:t>clara correlación </a:t>
            </a:r>
            <a:r>
              <a:rPr lang="es-ES" altLang="es-SV" sz="1800" dirty="0" smtClean="0"/>
              <a:t>entre el desempeño de docentes y estudiantes.</a:t>
            </a:r>
          </a:p>
          <a:p>
            <a:pPr marL="114300" indent="0" algn="just" eaLnBrk="1" hangingPunct="1">
              <a:buNone/>
            </a:pPr>
            <a:endParaRPr lang="es-ES" altLang="es-SV" sz="1800" dirty="0" smtClean="0"/>
          </a:p>
        </p:txBody>
      </p:sp>
      <p:sp>
        <p:nvSpPr>
          <p:cNvPr id="2" name="1 Marcador de número de diapositiva"/>
          <p:cNvSpPr>
            <a:spLocks noGrp="1"/>
          </p:cNvSpPr>
          <p:nvPr>
            <p:ph type="sldNum" sz="quarter" idx="12"/>
          </p:nvPr>
        </p:nvSpPr>
        <p:spPr/>
        <p:txBody>
          <a:bodyPr/>
          <a:lstStyle/>
          <a:p>
            <a:fld id="{39D76E23-D3F4-4A51-9970-C85A03E03F05}" type="slidenum">
              <a:rPr lang="es-SV" smtClean="0"/>
              <a:t>20</a:t>
            </a:fld>
            <a:endParaRPr lang="es-SV"/>
          </a:p>
        </p:txBody>
      </p:sp>
    </p:spTree>
    <p:extLst>
      <p:ext uri="{BB962C8B-B14F-4D97-AF65-F5344CB8AC3E}">
        <p14:creationId xmlns:p14="http://schemas.microsoft.com/office/powerpoint/2010/main" val="583618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1" y="6237312"/>
            <a:ext cx="9143999" cy="620688"/>
            <a:chOff x="1" y="6237312"/>
            <a:chExt cx="9143999" cy="620688"/>
          </a:xfrm>
        </p:grpSpPr>
        <p:sp>
          <p:nvSpPr>
            <p:cNvPr id="7" name="6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8"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9" name="8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0"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49155" name="1 Título"/>
          <p:cNvSpPr>
            <a:spLocks noGrp="1"/>
          </p:cNvSpPr>
          <p:nvPr>
            <p:ph type="title"/>
          </p:nvPr>
        </p:nvSpPr>
        <p:spPr/>
        <p:txBody>
          <a:bodyPr>
            <a:normAutofit/>
          </a:bodyPr>
          <a:lstStyle/>
          <a:p>
            <a:pPr algn="l" eaLnBrk="1" hangingPunct="1"/>
            <a:r>
              <a:rPr lang="es-ES" altLang="es-SV" sz="2800" b="1" cap="none" dirty="0" smtClean="0">
                <a:solidFill>
                  <a:schemeClr val="accent5"/>
                </a:solidFill>
              </a:rPr>
              <a:t>Investigación sobre la efectividad de los docentes</a:t>
            </a:r>
          </a:p>
        </p:txBody>
      </p:sp>
      <p:sp>
        <p:nvSpPr>
          <p:cNvPr id="49156" name="2 Marcador de contenido"/>
          <p:cNvSpPr>
            <a:spLocks noGrp="1"/>
          </p:cNvSpPr>
          <p:nvPr>
            <p:ph idx="1"/>
          </p:nvPr>
        </p:nvSpPr>
        <p:spPr>
          <a:xfrm>
            <a:off x="457200" y="1824608"/>
            <a:ext cx="8229600" cy="4124672"/>
          </a:xfrm>
        </p:spPr>
        <p:txBody>
          <a:bodyPr>
            <a:normAutofit fontScale="92500" lnSpcReduction="10000"/>
          </a:bodyPr>
          <a:lstStyle/>
          <a:p>
            <a:pPr marL="114300" indent="0" algn="just">
              <a:buNone/>
            </a:pPr>
            <a:r>
              <a:rPr lang="es-ES" altLang="es-SV" sz="1800" dirty="0" smtClean="0"/>
              <a:t>Ávalos y Hadad (1981): Reseñas de investigación estadística en siete regiones del mundo: No hay acuerdo acerca de qué esperar de los docentes; en diferentes momentos calidad ha tendido diversos </a:t>
            </a:r>
            <a:r>
              <a:rPr lang="es-ES" altLang="es-SV" sz="1800" dirty="0" smtClean="0">
                <a:solidFill>
                  <a:srgbClr val="FF0000"/>
                </a:solidFill>
              </a:rPr>
              <a:t>significados</a:t>
            </a:r>
            <a:r>
              <a:rPr lang="es-ES" altLang="es-SV" sz="1800" dirty="0" smtClean="0"/>
              <a:t>; Resultados: la formación continua y titulación afectaba el logro de los estudiantes; la diferencia entre docentes con más grado académico versus con menos no quedó clara; juego de roles, simulación, estudios de caso, investigar, son efectivos; “las” docentes estaban más satisfechas y adaptadas con el empleo.</a:t>
            </a:r>
          </a:p>
          <a:p>
            <a:pPr marL="114300" indent="0" algn="just">
              <a:buNone/>
            </a:pPr>
            <a:r>
              <a:rPr lang="es-ES" altLang="es-SV" sz="1800" dirty="0" smtClean="0"/>
              <a:t>	 </a:t>
            </a:r>
          </a:p>
          <a:p>
            <a:pPr marL="114300" indent="0" algn="just">
              <a:buNone/>
            </a:pPr>
            <a:r>
              <a:rPr lang="es-ES" altLang="es-SV" sz="1800" dirty="0" err="1" smtClean="0"/>
              <a:t>Rizvi</a:t>
            </a:r>
            <a:r>
              <a:rPr lang="es-ES" altLang="es-SV" sz="1800" dirty="0" smtClean="0"/>
              <a:t> y </a:t>
            </a:r>
            <a:r>
              <a:rPr lang="es-ES" altLang="es-SV" sz="1800" dirty="0" err="1" smtClean="0"/>
              <a:t>Elliot</a:t>
            </a:r>
            <a:r>
              <a:rPr lang="es-ES" altLang="es-SV" sz="1800" dirty="0" smtClean="0"/>
              <a:t> (2005): aportan </a:t>
            </a:r>
            <a:r>
              <a:rPr lang="es-ES" altLang="es-SV" sz="1800" dirty="0" smtClean="0">
                <a:solidFill>
                  <a:srgbClr val="FF0000"/>
                </a:solidFill>
              </a:rPr>
              <a:t>cuatro dimensiones </a:t>
            </a:r>
            <a:r>
              <a:rPr lang="es-ES" altLang="es-SV" sz="1800" dirty="0" smtClean="0"/>
              <a:t>en lo que respecta al profesionalismo docente: eficacia, práctica, liderazgo y colaboración.</a:t>
            </a:r>
          </a:p>
          <a:p>
            <a:pPr marL="114300" indent="0" algn="just">
              <a:buNone/>
            </a:pPr>
            <a:endParaRPr lang="es-ES" altLang="es-SV" sz="1800" dirty="0" smtClean="0"/>
          </a:p>
          <a:p>
            <a:pPr marL="114300" indent="0" algn="just">
              <a:buNone/>
            </a:pPr>
            <a:r>
              <a:rPr lang="es-ES" altLang="es-SV" sz="1800" dirty="0" err="1" smtClean="0"/>
              <a:t>Cheung</a:t>
            </a:r>
            <a:r>
              <a:rPr lang="es-ES" altLang="es-SV" sz="1800" dirty="0" smtClean="0"/>
              <a:t> (2006): Los docentes eficaces </a:t>
            </a:r>
            <a:r>
              <a:rPr lang="es-ES" altLang="es-SV" sz="1800" dirty="0" smtClean="0">
                <a:solidFill>
                  <a:srgbClr val="FF0000"/>
                </a:solidFill>
              </a:rPr>
              <a:t>se quedan </a:t>
            </a:r>
            <a:r>
              <a:rPr lang="es-ES" altLang="es-SV" sz="1800" dirty="0" smtClean="0"/>
              <a:t>en la docencia y dedican más tiempo a la enseñanza, a planificar y organizar sus clases; las docentes son más eficaces; no se demostró que el nivel educativo tuviera un efecto significativo sobre el nivel de eficacia.</a:t>
            </a:r>
          </a:p>
        </p:txBody>
      </p:sp>
      <p:sp>
        <p:nvSpPr>
          <p:cNvPr id="2" name="1 Marcador de número de diapositiva"/>
          <p:cNvSpPr>
            <a:spLocks noGrp="1"/>
          </p:cNvSpPr>
          <p:nvPr>
            <p:ph type="sldNum" sz="quarter" idx="12"/>
          </p:nvPr>
        </p:nvSpPr>
        <p:spPr/>
        <p:txBody>
          <a:bodyPr/>
          <a:lstStyle/>
          <a:p>
            <a:fld id="{39D76E23-D3F4-4A51-9970-C85A03E03F05}" type="slidenum">
              <a:rPr lang="es-SV" smtClean="0"/>
              <a:t>21</a:t>
            </a:fld>
            <a:endParaRPr lang="es-SV"/>
          </a:p>
        </p:txBody>
      </p:sp>
    </p:spTree>
    <p:extLst>
      <p:ext uri="{BB962C8B-B14F-4D97-AF65-F5344CB8AC3E}">
        <p14:creationId xmlns:p14="http://schemas.microsoft.com/office/powerpoint/2010/main" val="2164960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14 Grupo"/>
          <p:cNvGrpSpPr/>
          <p:nvPr/>
        </p:nvGrpSpPr>
        <p:grpSpPr>
          <a:xfrm>
            <a:off x="1" y="6237312"/>
            <a:ext cx="9143999" cy="620688"/>
            <a:chOff x="1" y="6237312"/>
            <a:chExt cx="9143999" cy="620688"/>
          </a:xfrm>
        </p:grpSpPr>
        <p:sp>
          <p:nvSpPr>
            <p:cNvPr id="16" name="15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17"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18" name="17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9"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55299" name="1 Título"/>
          <p:cNvSpPr>
            <a:spLocks noGrp="1"/>
          </p:cNvSpPr>
          <p:nvPr>
            <p:ph type="title"/>
          </p:nvPr>
        </p:nvSpPr>
        <p:spPr/>
        <p:txBody>
          <a:bodyPr>
            <a:normAutofit/>
          </a:bodyPr>
          <a:lstStyle/>
          <a:p>
            <a:pPr algn="l"/>
            <a:r>
              <a:rPr lang="es-ES" altLang="es-SV" sz="2400" b="1" cap="none" dirty="0" smtClean="0">
                <a:solidFill>
                  <a:schemeClr val="accent5"/>
                </a:solidFill>
              </a:rPr>
              <a:t>Retos: definir nuestro patrón académico de evolución psicopedagógica por  área, edad y grados (tipo </a:t>
            </a:r>
            <a:r>
              <a:rPr lang="es-ES" altLang="es-SV" sz="2400" b="1" cap="none" dirty="0" err="1" smtClean="0">
                <a:solidFill>
                  <a:schemeClr val="accent5"/>
                </a:solidFill>
              </a:rPr>
              <a:t>rasch</a:t>
            </a:r>
            <a:r>
              <a:rPr lang="es-ES" altLang="es-SV" sz="2400" b="1" cap="none" dirty="0" smtClean="0">
                <a:solidFill>
                  <a:schemeClr val="accent5"/>
                </a:solidFill>
              </a:rPr>
              <a:t>)</a:t>
            </a:r>
          </a:p>
        </p:txBody>
      </p:sp>
      <p:sp>
        <p:nvSpPr>
          <p:cNvPr id="2" name="1 Marcador de número de diapositiva"/>
          <p:cNvSpPr>
            <a:spLocks noGrp="1"/>
          </p:cNvSpPr>
          <p:nvPr>
            <p:ph type="sldNum" sz="quarter" idx="12"/>
          </p:nvPr>
        </p:nvSpPr>
        <p:spPr/>
        <p:txBody>
          <a:bodyPr/>
          <a:lstStyle/>
          <a:p>
            <a:fld id="{39D76E23-D3F4-4A51-9970-C85A03E03F05}" type="slidenum">
              <a:rPr lang="es-SV" smtClean="0"/>
              <a:t>22</a:t>
            </a:fld>
            <a:endParaRPr lang="es-SV"/>
          </a:p>
        </p:txBody>
      </p:sp>
      <p:grpSp>
        <p:nvGrpSpPr>
          <p:cNvPr id="5" name="4 Grupo"/>
          <p:cNvGrpSpPr/>
          <p:nvPr/>
        </p:nvGrpSpPr>
        <p:grpSpPr>
          <a:xfrm>
            <a:off x="323528" y="1700808"/>
            <a:ext cx="4052207" cy="4507944"/>
            <a:chOff x="2000250" y="1946831"/>
            <a:chExt cx="4052207" cy="4507944"/>
          </a:xfrm>
        </p:grpSpPr>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133" t="8193" r="11394"/>
            <a:stretch/>
          </p:blipFill>
          <p:spPr bwMode="auto">
            <a:xfrm>
              <a:off x="2357438" y="2168434"/>
              <a:ext cx="3695019" cy="428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6 CuadroTexto"/>
            <p:cNvSpPr txBox="1">
              <a:spLocks noChangeArrowheads="1"/>
            </p:cNvSpPr>
            <p:nvPr/>
          </p:nvSpPr>
          <p:spPr bwMode="auto">
            <a:xfrm>
              <a:off x="2000250" y="2316163"/>
              <a:ext cx="357188" cy="36471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ltLang="es-SV" sz="1100"/>
                <a:t>11</a:t>
              </a:r>
            </a:p>
            <a:p>
              <a:pPr eaLnBrk="1" hangingPunct="1"/>
              <a:endParaRPr lang="es-ES" altLang="es-SV" sz="1100"/>
            </a:p>
            <a:p>
              <a:pPr eaLnBrk="1" hangingPunct="1"/>
              <a:r>
                <a:rPr lang="es-ES" altLang="es-SV" sz="1100"/>
                <a:t>10</a:t>
              </a:r>
            </a:p>
            <a:p>
              <a:pPr eaLnBrk="1" hangingPunct="1"/>
              <a:endParaRPr lang="es-ES" altLang="es-SV" sz="1100"/>
            </a:p>
            <a:p>
              <a:pPr eaLnBrk="1" hangingPunct="1"/>
              <a:r>
                <a:rPr lang="es-ES" altLang="es-SV" sz="1100"/>
                <a:t>9</a:t>
              </a:r>
            </a:p>
            <a:p>
              <a:pPr eaLnBrk="1" hangingPunct="1"/>
              <a:endParaRPr lang="es-ES" altLang="es-SV" sz="1100"/>
            </a:p>
            <a:p>
              <a:pPr eaLnBrk="1" hangingPunct="1"/>
              <a:r>
                <a:rPr lang="es-ES" altLang="es-SV" sz="1100"/>
                <a:t>8</a:t>
              </a:r>
            </a:p>
            <a:p>
              <a:pPr eaLnBrk="1" hangingPunct="1"/>
              <a:endParaRPr lang="es-ES" altLang="es-SV" sz="1100"/>
            </a:p>
            <a:p>
              <a:pPr eaLnBrk="1" hangingPunct="1"/>
              <a:r>
                <a:rPr lang="es-ES" altLang="es-SV" sz="1100"/>
                <a:t>7</a:t>
              </a:r>
            </a:p>
            <a:p>
              <a:pPr eaLnBrk="1" hangingPunct="1"/>
              <a:endParaRPr lang="es-ES" altLang="es-SV" sz="1100"/>
            </a:p>
            <a:p>
              <a:pPr eaLnBrk="1" hangingPunct="1"/>
              <a:r>
                <a:rPr lang="es-ES" altLang="es-SV" sz="1100"/>
                <a:t>6</a:t>
              </a:r>
            </a:p>
            <a:p>
              <a:pPr eaLnBrk="1" hangingPunct="1"/>
              <a:endParaRPr lang="es-ES" altLang="es-SV" sz="1100"/>
            </a:p>
            <a:p>
              <a:pPr eaLnBrk="1" hangingPunct="1"/>
              <a:r>
                <a:rPr lang="es-ES" altLang="es-SV" sz="1100"/>
                <a:t>5</a:t>
              </a:r>
            </a:p>
            <a:p>
              <a:pPr eaLnBrk="1" hangingPunct="1"/>
              <a:endParaRPr lang="es-ES" altLang="es-SV" sz="1100"/>
            </a:p>
            <a:p>
              <a:pPr eaLnBrk="1" hangingPunct="1"/>
              <a:r>
                <a:rPr lang="es-ES" altLang="es-SV" sz="1100"/>
                <a:t>4</a:t>
              </a:r>
            </a:p>
            <a:p>
              <a:pPr eaLnBrk="1" hangingPunct="1"/>
              <a:endParaRPr lang="es-ES" altLang="es-SV" sz="1100"/>
            </a:p>
            <a:p>
              <a:pPr eaLnBrk="1" hangingPunct="1"/>
              <a:r>
                <a:rPr lang="es-ES" altLang="es-SV" sz="1100"/>
                <a:t>3</a:t>
              </a:r>
            </a:p>
            <a:p>
              <a:pPr eaLnBrk="1" hangingPunct="1"/>
              <a:endParaRPr lang="es-ES" altLang="es-SV" sz="1100"/>
            </a:p>
            <a:p>
              <a:pPr eaLnBrk="1" hangingPunct="1"/>
              <a:r>
                <a:rPr lang="es-ES" altLang="es-SV" sz="1100"/>
                <a:t>2</a:t>
              </a:r>
            </a:p>
            <a:p>
              <a:pPr eaLnBrk="1" hangingPunct="1"/>
              <a:endParaRPr lang="es-ES" altLang="es-SV" sz="1100"/>
            </a:p>
            <a:p>
              <a:pPr eaLnBrk="1" hangingPunct="1"/>
              <a:r>
                <a:rPr lang="es-ES" altLang="es-SV" sz="1100"/>
                <a:t>1</a:t>
              </a:r>
            </a:p>
          </p:txBody>
        </p:sp>
        <p:sp>
          <p:nvSpPr>
            <p:cNvPr id="55302" name="7 CuadroTexto"/>
            <p:cNvSpPr txBox="1">
              <a:spLocks noChangeArrowheads="1"/>
            </p:cNvSpPr>
            <p:nvPr/>
          </p:nvSpPr>
          <p:spPr bwMode="auto">
            <a:xfrm>
              <a:off x="2000250" y="1946831"/>
              <a:ext cx="4052207"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altLang="es-SV" b="1" dirty="0" smtClean="0">
                  <a:solidFill>
                    <a:schemeClr val="accent5"/>
                  </a:solidFill>
                </a:rPr>
                <a:t>Matemáticas</a:t>
              </a:r>
              <a:endParaRPr lang="es-ES" altLang="es-SV" b="1" dirty="0">
                <a:solidFill>
                  <a:schemeClr val="accent5"/>
                </a:solidFill>
              </a:endParaRPr>
            </a:p>
          </p:txBody>
        </p:sp>
        <p:sp>
          <p:nvSpPr>
            <p:cNvPr id="9" name="8 Elipse"/>
            <p:cNvSpPr/>
            <p:nvPr/>
          </p:nvSpPr>
          <p:spPr>
            <a:xfrm>
              <a:off x="4714875" y="4572000"/>
              <a:ext cx="285750" cy="21431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 name="9 Elipse"/>
            <p:cNvSpPr/>
            <p:nvPr/>
          </p:nvSpPr>
          <p:spPr>
            <a:xfrm>
              <a:off x="4572000" y="4143375"/>
              <a:ext cx="285750" cy="214313"/>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1" name="10 Elipse"/>
            <p:cNvSpPr/>
            <p:nvPr/>
          </p:nvSpPr>
          <p:spPr>
            <a:xfrm>
              <a:off x="4714875" y="5143500"/>
              <a:ext cx="285750" cy="2143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cxnSp>
          <p:nvCxnSpPr>
            <p:cNvPr id="14" name="13 Conector recto de flecha"/>
            <p:cNvCxnSpPr/>
            <p:nvPr/>
          </p:nvCxnSpPr>
          <p:spPr>
            <a:xfrm rot="5400000" flipH="1" flipV="1">
              <a:off x="4822031" y="4679157"/>
              <a:ext cx="714375" cy="214312"/>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55307" name="14 CuadroTexto"/>
          <p:cNvSpPr txBox="1">
            <a:spLocks noChangeArrowheads="1"/>
          </p:cNvSpPr>
          <p:nvPr/>
        </p:nvSpPr>
        <p:spPr bwMode="auto">
          <a:xfrm>
            <a:off x="4716016" y="3108886"/>
            <a:ext cx="41044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ltLang="es-SV" sz="1600" b="1" dirty="0">
                <a:solidFill>
                  <a:schemeClr val="accent5"/>
                </a:solidFill>
              </a:rPr>
              <a:t>¿Qué esperamos que  aprendan (in)?</a:t>
            </a:r>
          </a:p>
          <a:p>
            <a:pPr eaLnBrk="1" hangingPunct="1"/>
            <a:endParaRPr lang="es-ES" altLang="es-SV" sz="1600" b="1" dirty="0">
              <a:solidFill>
                <a:schemeClr val="accent5"/>
              </a:solidFill>
            </a:endParaRPr>
          </a:p>
          <a:p>
            <a:pPr eaLnBrk="1" hangingPunct="1"/>
            <a:r>
              <a:rPr lang="es-ES" altLang="es-SV" sz="1600" b="1" dirty="0">
                <a:solidFill>
                  <a:schemeClr val="accent5"/>
                </a:solidFill>
              </a:rPr>
              <a:t>¿Cómo le ayudamos a los casos bajo la curva (</a:t>
            </a:r>
            <a:r>
              <a:rPr lang="es-ES" altLang="es-SV" sz="1600" b="1" dirty="0" err="1">
                <a:solidFill>
                  <a:schemeClr val="accent5"/>
                </a:solidFill>
              </a:rPr>
              <a:t>out</a:t>
            </a:r>
            <a:r>
              <a:rPr lang="es-ES" altLang="es-SV" sz="1600" b="1" dirty="0">
                <a:solidFill>
                  <a:schemeClr val="accent5"/>
                </a:solidFill>
              </a:rPr>
              <a:t>)?</a:t>
            </a:r>
          </a:p>
          <a:p>
            <a:pPr eaLnBrk="1" hangingPunct="1"/>
            <a:endParaRPr lang="es-ES" altLang="es-SV" sz="1600" b="1" dirty="0">
              <a:solidFill>
                <a:schemeClr val="accent5"/>
              </a:solidFill>
            </a:endParaRPr>
          </a:p>
          <a:p>
            <a:pPr eaLnBrk="1" hangingPunct="1"/>
            <a:r>
              <a:rPr lang="es-ES" altLang="es-SV" sz="1600" b="1" dirty="0">
                <a:solidFill>
                  <a:schemeClr val="accent5"/>
                </a:solidFill>
              </a:rPr>
              <a:t>¿Qué hacemos con los brillantes (up)?</a:t>
            </a:r>
          </a:p>
        </p:txBody>
      </p:sp>
    </p:spTree>
    <p:extLst>
      <p:ext uri="{BB962C8B-B14F-4D97-AF65-F5344CB8AC3E}">
        <p14:creationId xmlns:p14="http://schemas.microsoft.com/office/powerpoint/2010/main" val="73023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a:r>
              <a:rPr lang="es-SV" altLang="es-SV" sz="2800" b="1" cap="none" dirty="0">
                <a:solidFill>
                  <a:schemeClr val="accent5">
                    <a:lumMod val="75000"/>
                  </a:schemeClr>
                </a:solidFill>
              </a:rPr>
              <a:t>III.- El aprendizaje </a:t>
            </a:r>
            <a:r>
              <a:rPr lang="es-SV" altLang="es-SV" sz="2800" b="1" cap="none" dirty="0" smtClean="0">
                <a:solidFill>
                  <a:schemeClr val="accent5">
                    <a:lumMod val="75000"/>
                  </a:schemeClr>
                </a:solidFill>
              </a:rPr>
              <a:t>bajo</a:t>
            </a:r>
            <a:br>
              <a:rPr lang="es-SV" altLang="es-SV" sz="2800" b="1" cap="none" dirty="0" smtClean="0">
                <a:solidFill>
                  <a:schemeClr val="accent5">
                    <a:lumMod val="75000"/>
                  </a:schemeClr>
                </a:solidFill>
              </a:rPr>
            </a:br>
            <a:r>
              <a:rPr lang="es-SV" altLang="es-SV" sz="2800" b="1" cap="none" dirty="0" smtClean="0">
                <a:solidFill>
                  <a:schemeClr val="accent5">
                    <a:lumMod val="75000"/>
                  </a:schemeClr>
                </a:solidFill>
              </a:rPr>
              <a:t>el </a:t>
            </a:r>
            <a:r>
              <a:rPr lang="es-SV" altLang="es-SV" sz="2800" b="1" cap="none" dirty="0">
                <a:solidFill>
                  <a:schemeClr val="accent5">
                    <a:lumMod val="75000"/>
                  </a:schemeClr>
                </a:solidFill>
              </a:rPr>
              <a:t>modelo constructivista</a:t>
            </a:r>
            <a:endParaRPr lang="es-ES" altLang="es-SV" sz="2800" b="1" cap="none" dirty="0" smtClean="0">
              <a:solidFill>
                <a:schemeClr val="accent5">
                  <a:lumMod val="75000"/>
                </a:schemeClr>
              </a:solidFill>
            </a:endParaRPr>
          </a:p>
        </p:txBody>
      </p:sp>
      <p:sp>
        <p:nvSpPr>
          <p:cNvPr id="2" name="1 Marcador de texto"/>
          <p:cNvSpPr>
            <a:spLocks noGrp="1"/>
          </p:cNvSpPr>
          <p:nvPr>
            <p:ph type="body" idx="1"/>
          </p:nvPr>
        </p:nvSpPr>
        <p:spPr/>
        <p:txBody>
          <a:bodyPr>
            <a:noAutofit/>
          </a:bodyPr>
          <a:lstStyle/>
          <a:p>
            <a:pPr algn="l"/>
            <a:r>
              <a:rPr lang="es-SV" sz="1200" dirty="0"/>
              <a:t>Políticas para el fomento a la literatura infantil y formación docente: Retos, problemas y </a:t>
            </a:r>
            <a:r>
              <a:rPr lang="es-SV" sz="1200" dirty="0" smtClean="0"/>
              <a:t>desafíos</a:t>
            </a:r>
            <a:endParaRPr lang="es-SV" sz="1200" dirty="0"/>
          </a:p>
        </p:txBody>
      </p:sp>
      <p:pic>
        <p:nvPicPr>
          <p:cNvPr id="4" name="Picture 2" descr="F:\Macintosh HD\Users\rebecamenjivarguerrerro\Desktop\Manual de Marca UFG Versión 1.0\Marcas Alternas\Instituto de Ciencia, Tecnología e Innovación - ICTI\ICT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3356992"/>
            <a:ext cx="1868825" cy="1121295"/>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39D76E23-D3F4-4A51-9970-C85A03E03F05}" type="slidenum">
              <a:rPr lang="es-SV" smtClean="0"/>
              <a:t>23</a:t>
            </a:fld>
            <a:endParaRPr lang="es-SV"/>
          </a:p>
        </p:txBody>
      </p:sp>
    </p:spTree>
    <p:extLst>
      <p:ext uri="{BB962C8B-B14F-4D97-AF65-F5344CB8AC3E}">
        <p14:creationId xmlns:p14="http://schemas.microsoft.com/office/powerpoint/2010/main" val="3461526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22 Grupo"/>
          <p:cNvGrpSpPr/>
          <p:nvPr/>
        </p:nvGrpSpPr>
        <p:grpSpPr>
          <a:xfrm>
            <a:off x="1" y="6237312"/>
            <a:ext cx="9143999" cy="620688"/>
            <a:chOff x="1" y="6237312"/>
            <a:chExt cx="9143999" cy="620688"/>
          </a:xfrm>
        </p:grpSpPr>
        <p:sp>
          <p:nvSpPr>
            <p:cNvPr id="24" name="23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25"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26" name="25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7"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5122" name="Rectangle 2"/>
          <p:cNvSpPr>
            <a:spLocks noGrp="1" noChangeArrowheads="1"/>
          </p:cNvSpPr>
          <p:nvPr>
            <p:ph idx="4294967295"/>
          </p:nvPr>
        </p:nvSpPr>
        <p:spPr>
          <a:xfrm>
            <a:off x="2483768" y="620688"/>
            <a:ext cx="6317332" cy="5092588"/>
          </a:xfrm>
        </p:spPr>
        <p:txBody>
          <a:bodyPr anchor="ctr">
            <a:normAutofit/>
          </a:bodyPr>
          <a:lstStyle/>
          <a:p>
            <a:pPr marL="0" indent="0" algn="just">
              <a:buNone/>
            </a:pPr>
            <a:r>
              <a:rPr lang="es-ES" sz="2000" i="1" dirty="0" smtClean="0">
                <a:solidFill>
                  <a:schemeClr val="tx1"/>
                </a:solidFill>
              </a:rPr>
              <a:t>«La </a:t>
            </a:r>
            <a:r>
              <a:rPr lang="es-ES" sz="2000" i="1" dirty="0">
                <a:solidFill>
                  <a:schemeClr val="tx1"/>
                </a:solidFill>
              </a:rPr>
              <a:t>lectura no es comparable con ningún otro medio de aprendizaje y de comunicación, ya que la</a:t>
            </a:r>
            <a:r>
              <a:rPr lang="es-ES" sz="2000" dirty="0">
                <a:solidFill>
                  <a:schemeClr val="tx1"/>
                </a:solidFill>
              </a:rPr>
              <a:t> </a:t>
            </a:r>
            <a:r>
              <a:rPr lang="es-ES" sz="2000" i="1" dirty="0">
                <a:solidFill>
                  <a:schemeClr val="tx1"/>
                </a:solidFill>
              </a:rPr>
              <a:t>lectura tiene un ritmo propio, gobernado por la voluntad del lector; la lectura abre espacios de interrogación, de meditación y de examen crítico, en suma, de libertad; la lectura es una relación con nosotros mismos y no únicamente con el libro, con nuestro mundo interior a través del mundo que el libro nos abre</a:t>
            </a:r>
            <a:r>
              <a:rPr lang="es-ES" sz="2000" i="1" dirty="0" smtClean="0">
                <a:solidFill>
                  <a:schemeClr val="tx1"/>
                </a:solidFill>
              </a:rPr>
              <a:t>.»</a:t>
            </a:r>
            <a:endParaRPr lang="es-ES" sz="2000" i="1" dirty="0">
              <a:solidFill>
                <a:schemeClr val="tx1"/>
              </a:solidFill>
            </a:endParaRPr>
          </a:p>
          <a:p>
            <a:pPr algn="r">
              <a:buNone/>
            </a:pPr>
            <a:r>
              <a:rPr lang="es-ES" altLang="es-SV" sz="1800" b="1" i="1" dirty="0">
                <a:solidFill>
                  <a:schemeClr val="accent5"/>
                </a:solidFill>
                <a:cs typeface="Arial" charset="0"/>
              </a:rPr>
              <a:t>Ítalo Calvino</a:t>
            </a:r>
          </a:p>
        </p:txBody>
      </p:sp>
      <p:pic>
        <p:nvPicPr>
          <p:cNvPr id="3075" name="Picture 3" descr="C:\Users\multimedia\AppData\Local\Microsoft\Windows\Temporary Internet Files\Content.IE5\ZDMEVEIE\MC9004124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2590916"/>
            <a:ext cx="2457697" cy="2702539"/>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39D76E23-D3F4-4A51-9970-C85A03E03F05}" type="slidenum">
              <a:rPr lang="es-SV" smtClean="0"/>
              <a:t>24</a:t>
            </a:fld>
            <a:endParaRPr lang="es-SV"/>
          </a:p>
        </p:txBody>
      </p:sp>
    </p:spTree>
    <p:extLst>
      <p:ext uri="{BB962C8B-B14F-4D97-AF65-F5344CB8AC3E}">
        <p14:creationId xmlns:p14="http://schemas.microsoft.com/office/powerpoint/2010/main" val="3037711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1" y="6237312"/>
            <a:ext cx="9143999" cy="620688"/>
            <a:chOff x="1" y="6237312"/>
            <a:chExt cx="9143999" cy="620688"/>
          </a:xfrm>
        </p:grpSpPr>
        <p:sp>
          <p:nvSpPr>
            <p:cNvPr id="7" name="6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8"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9" name="8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0"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2" name="1 Título"/>
          <p:cNvSpPr>
            <a:spLocks noGrp="1"/>
          </p:cNvSpPr>
          <p:nvPr>
            <p:ph type="title"/>
          </p:nvPr>
        </p:nvSpPr>
        <p:spPr>
          <a:xfrm>
            <a:off x="426128" y="408372"/>
            <a:ext cx="5586032" cy="1039427"/>
          </a:xfrm>
        </p:spPr>
        <p:txBody>
          <a:bodyPr/>
          <a:lstStyle/>
          <a:p>
            <a:pPr algn="l"/>
            <a:r>
              <a:rPr lang="es-SV" b="1" cap="none" dirty="0" smtClean="0">
                <a:solidFill>
                  <a:schemeClr val="accent5"/>
                </a:solidFill>
              </a:rPr>
              <a:t>La formación del símbolo</a:t>
            </a:r>
            <a:endParaRPr lang="es-SV" b="1" cap="none" dirty="0">
              <a:solidFill>
                <a:schemeClr val="accent5"/>
              </a:solidFill>
            </a:endParaRPr>
          </a:p>
        </p:txBody>
      </p:sp>
      <p:sp>
        <p:nvSpPr>
          <p:cNvPr id="3" name="2 Marcador de contenido"/>
          <p:cNvSpPr>
            <a:spLocks noGrp="1"/>
          </p:cNvSpPr>
          <p:nvPr>
            <p:ph idx="1"/>
          </p:nvPr>
        </p:nvSpPr>
        <p:spPr/>
        <p:txBody>
          <a:bodyPr>
            <a:normAutofit/>
          </a:bodyPr>
          <a:lstStyle/>
          <a:p>
            <a:r>
              <a:rPr lang="es-ES" sz="2000" dirty="0">
                <a:solidFill>
                  <a:schemeClr val="tx1"/>
                </a:solidFill>
              </a:rPr>
              <a:t>Toda conducta es un intercambio entre el sujeto y el mundo </a:t>
            </a:r>
            <a:r>
              <a:rPr lang="es-ES" sz="2000" dirty="0" smtClean="0">
                <a:solidFill>
                  <a:schemeClr val="tx1"/>
                </a:solidFill>
              </a:rPr>
              <a:t>exterior;</a:t>
            </a:r>
          </a:p>
          <a:p>
            <a:r>
              <a:rPr lang="es-ES" sz="2000" dirty="0">
                <a:solidFill>
                  <a:schemeClr val="tx1"/>
                </a:solidFill>
              </a:rPr>
              <a:t>Esta adaptación   tiene   dos   momentos   (Piaget   1961):   la  </a:t>
            </a:r>
            <a:r>
              <a:rPr lang="es-ES" sz="2000" dirty="0" smtClean="0">
                <a:solidFill>
                  <a:schemeClr val="tx1"/>
                </a:solidFill>
              </a:rPr>
              <a:t>asimilación (incorporación   </a:t>
            </a:r>
            <a:r>
              <a:rPr lang="es-ES" sz="2000" dirty="0">
                <a:solidFill>
                  <a:schemeClr val="tx1"/>
                </a:solidFill>
              </a:rPr>
              <a:t>y   transformación   del   </a:t>
            </a:r>
            <a:r>
              <a:rPr lang="es-ES" sz="2000" dirty="0" smtClean="0">
                <a:solidFill>
                  <a:schemeClr val="tx1"/>
                </a:solidFill>
              </a:rPr>
              <a:t>medio),    </a:t>
            </a:r>
            <a:r>
              <a:rPr lang="es-ES" sz="2000" dirty="0">
                <a:solidFill>
                  <a:schemeClr val="tx1"/>
                </a:solidFill>
              </a:rPr>
              <a:t>y   la  </a:t>
            </a:r>
            <a:r>
              <a:rPr lang="es-ES" sz="2000" dirty="0" smtClean="0">
                <a:solidFill>
                  <a:schemeClr val="tx1"/>
                </a:solidFill>
              </a:rPr>
              <a:t>acomodación (la </a:t>
            </a:r>
            <a:r>
              <a:rPr lang="es-ES" sz="2000" dirty="0">
                <a:solidFill>
                  <a:schemeClr val="tx1"/>
                </a:solidFill>
              </a:rPr>
              <a:t>acción del medio sobre el organismo y su </a:t>
            </a:r>
            <a:r>
              <a:rPr lang="es-ES" sz="2000" dirty="0" smtClean="0">
                <a:solidFill>
                  <a:schemeClr val="tx1"/>
                </a:solidFill>
              </a:rPr>
              <a:t>transformación</a:t>
            </a:r>
            <a:r>
              <a:rPr lang="es-ES" sz="2000" dirty="0">
                <a:solidFill>
                  <a:schemeClr val="tx1"/>
                </a:solidFill>
              </a:rPr>
              <a:t>)</a:t>
            </a:r>
            <a:r>
              <a:rPr lang="es-ES" sz="2000" dirty="0" smtClean="0">
                <a:solidFill>
                  <a:schemeClr val="tx1"/>
                </a:solidFill>
              </a:rPr>
              <a:t>;</a:t>
            </a:r>
          </a:p>
          <a:p>
            <a:r>
              <a:rPr lang="es-ES" sz="2000" dirty="0">
                <a:solidFill>
                  <a:schemeClr val="tx1"/>
                </a:solidFill>
              </a:rPr>
              <a:t>El   desarrollo   entonces,   es   un   proceso   constructivo.   Las estructuras mentales y los comportamientos van variando a lo largo del desarrollo permitiendo la formación de diferentes estructuras cada vez más </a:t>
            </a:r>
            <a:r>
              <a:rPr lang="es-ES" sz="2000" dirty="0" smtClean="0">
                <a:solidFill>
                  <a:schemeClr val="tx1"/>
                </a:solidFill>
              </a:rPr>
              <a:t>complejas;</a:t>
            </a:r>
          </a:p>
          <a:p>
            <a:r>
              <a:rPr lang="es-ES" sz="2000" dirty="0">
                <a:solidFill>
                  <a:schemeClr val="tx1"/>
                </a:solidFill>
              </a:rPr>
              <a:t>La   teoría   de   Piaget   del   desarrollo   cognitivo   propone diferentes etapas y estadios que se suceden desde la infancia a la </a:t>
            </a:r>
            <a:r>
              <a:rPr lang="es-ES" sz="2000" dirty="0" smtClean="0">
                <a:solidFill>
                  <a:schemeClr val="tx1"/>
                </a:solidFill>
              </a:rPr>
              <a:t>adolescencia.</a:t>
            </a:r>
          </a:p>
          <a:p>
            <a:endParaRPr lang="es-SV" sz="2000" dirty="0">
              <a:solidFill>
                <a:schemeClr val="tx1"/>
              </a:solidFill>
            </a:endParaRPr>
          </a:p>
        </p:txBody>
      </p:sp>
      <p:sp>
        <p:nvSpPr>
          <p:cNvPr id="5" name="4 Marcador de número de diapositiva"/>
          <p:cNvSpPr>
            <a:spLocks noGrp="1"/>
          </p:cNvSpPr>
          <p:nvPr>
            <p:ph type="sldNum" sz="quarter" idx="12"/>
          </p:nvPr>
        </p:nvSpPr>
        <p:spPr/>
        <p:txBody>
          <a:bodyPr/>
          <a:lstStyle/>
          <a:p>
            <a:fld id="{39D76E23-D3F4-4A51-9970-C85A03E03F05}" type="slidenum">
              <a:rPr lang="es-SV" smtClean="0"/>
              <a:t>25</a:t>
            </a:fld>
            <a:endParaRPr lang="es-SV"/>
          </a:p>
        </p:txBody>
      </p:sp>
      <p:pic>
        <p:nvPicPr>
          <p:cNvPr id="4" name="Picture 4" descr="https://guarderiasyescuelasinfantiles.files.wordpress.com/2013/11/jean_piaget.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56376" y="404664"/>
            <a:ext cx="775957"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0116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1" y="6237312"/>
            <a:ext cx="9143999" cy="620688"/>
            <a:chOff x="1" y="6237312"/>
            <a:chExt cx="9143999" cy="620688"/>
          </a:xfrm>
        </p:grpSpPr>
        <p:sp>
          <p:nvSpPr>
            <p:cNvPr id="7" name="6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8"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9" name="8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0"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2" name="1 Marcador de número de diapositiva"/>
          <p:cNvSpPr>
            <a:spLocks noGrp="1"/>
          </p:cNvSpPr>
          <p:nvPr>
            <p:ph type="sldNum" sz="quarter" idx="12"/>
          </p:nvPr>
        </p:nvSpPr>
        <p:spPr/>
        <p:txBody>
          <a:bodyPr/>
          <a:lstStyle/>
          <a:p>
            <a:fld id="{39D76E23-D3F4-4A51-9970-C85A03E03F05}" type="slidenum">
              <a:rPr lang="es-SV" smtClean="0"/>
              <a:t>26</a:t>
            </a:fld>
            <a:endParaRPr lang="es-SV"/>
          </a:p>
        </p:txBody>
      </p:sp>
      <p:graphicFrame>
        <p:nvGraphicFramePr>
          <p:cNvPr id="3" name="2 Diagrama"/>
          <p:cNvGraphicFramePr/>
          <p:nvPr>
            <p:extLst>
              <p:ext uri="{D42A27DB-BD31-4B8C-83A1-F6EECF244321}">
                <p14:modId xmlns:p14="http://schemas.microsoft.com/office/powerpoint/2010/main" val="801128906"/>
              </p:ext>
            </p:extLst>
          </p:nvPr>
        </p:nvGraphicFramePr>
        <p:xfrm>
          <a:off x="467544" y="692696"/>
          <a:ext cx="6624736" cy="4784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149" name="Picture 5" descr="C:\Users\multimedia\AppData\Local\Microsoft\Windows\Temporary Internet Files\Content.IE5\X7C8QSO6\MP900409048[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8279" y="2656119"/>
            <a:ext cx="1189991" cy="79208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multimedia\AppData\Local\Microsoft\Windows\Temporary Internet Files\Content.IE5\ZDMEVEIE\MP900422514[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29780" y="3592760"/>
            <a:ext cx="1193648" cy="1492424"/>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multimedia\AppData\Local\Microsoft\Windows\Temporary Internet Files\Content.IE5\ZDMEVEIE\MP900427769[1].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8821"/>
          <a:stretch/>
        </p:blipFill>
        <p:spPr bwMode="auto">
          <a:xfrm>
            <a:off x="7329780" y="1072480"/>
            <a:ext cx="1200214" cy="149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666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6237312"/>
            <a:ext cx="9143999" cy="620688"/>
            <a:chOff x="1" y="6237312"/>
            <a:chExt cx="9143999" cy="620688"/>
          </a:xfrm>
        </p:grpSpPr>
        <p:sp>
          <p:nvSpPr>
            <p:cNvPr id="6" name="5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7"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8" name="7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2" name="1 Título"/>
          <p:cNvSpPr>
            <a:spLocks noGrp="1"/>
          </p:cNvSpPr>
          <p:nvPr>
            <p:ph type="title"/>
          </p:nvPr>
        </p:nvSpPr>
        <p:spPr/>
        <p:txBody>
          <a:bodyPr/>
          <a:lstStyle/>
          <a:p>
            <a:pPr algn="l"/>
            <a:r>
              <a:rPr lang="es-SV" b="1" cap="none" dirty="0" smtClean="0">
                <a:solidFill>
                  <a:schemeClr val="accent5"/>
                </a:solidFill>
              </a:rPr>
              <a:t>El juego</a:t>
            </a:r>
            <a:endParaRPr lang="es-SV" b="1" cap="none" dirty="0">
              <a:solidFill>
                <a:schemeClr val="accent5"/>
              </a:solidFill>
            </a:endParaRPr>
          </a:p>
        </p:txBody>
      </p:sp>
      <p:sp>
        <p:nvSpPr>
          <p:cNvPr id="3" name="2 Marcador de contenido"/>
          <p:cNvSpPr>
            <a:spLocks noGrp="1"/>
          </p:cNvSpPr>
          <p:nvPr>
            <p:ph idx="1"/>
          </p:nvPr>
        </p:nvSpPr>
        <p:spPr/>
        <p:txBody>
          <a:bodyPr anchor="ctr">
            <a:normAutofit fontScale="62500" lnSpcReduction="20000"/>
          </a:bodyPr>
          <a:lstStyle/>
          <a:p>
            <a:pPr algn="just"/>
            <a:r>
              <a:rPr lang="es-ES" dirty="0">
                <a:solidFill>
                  <a:schemeClr val="tx1"/>
                </a:solidFill>
              </a:rPr>
              <a:t>Jean Piaget fue uno de los primeros en observar como el juego va </a:t>
            </a:r>
            <a:r>
              <a:rPr lang="es-ES" dirty="0" smtClean="0">
                <a:solidFill>
                  <a:schemeClr val="tx1"/>
                </a:solidFill>
              </a:rPr>
              <a:t>evolucionando   en concordancia con el desarrollo </a:t>
            </a:r>
            <a:r>
              <a:rPr lang="es-ES" dirty="0">
                <a:solidFill>
                  <a:schemeClr val="tx1"/>
                </a:solidFill>
              </a:rPr>
              <a:t>del </a:t>
            </a:r>
            <a:r>
              <a:rPr lang="es-ES" dirty="0" smtClean="0">
                <a:solidFill>
                  <a:schemeClr val="tx1"/>
                </a:solidFill>
              </a:rPr>
              <a:t>conocimiento. El  juego es solidario </a:t>
            </a:r>
            <a:r>
              <a:rPr lang="es-ES" dirty="0">
                <a:solidFill>
                  <a:schemeClr val="tx1"/>
                </a:solidFill>
              </a:rPr>
              <a:t>de </a:t>
            </a:r>
            <a:r>
              <a:rPr lang="es-ES" dirty="0" smtClean="0">
                <a:solidFill>
                  <a:schemeClr val="tx1"/>
                </a:solidFill>
              </a:rPr>
              <a:t>la   inteligencia </a:t>
            </a:r>
            <a:r>
              <a:rPr lang="es-ES" dirty="0">
                <a:solidFill>
                  <a:schemeClr val="tx1"/>
                </a:solidFill>
              </a:rPr>
              <a:t>y </a:t>
            </a:r>
            <a:r>
              <a:rPr lang="es-ES" dirty="0" smtClean="0">
                <a:solidFill>
                  <a:schemeClr val="tx1"/>
                </a:solidFill>
              </a:rPr>
              <a:t> </a:t>
            </a:r>
            <a:r>
              <a:rPr lang="es-ES" dirty="0">
                <a:solidFill>
                  <a:schemeClr val="tx1"/>
                </a:solidFill>
              </a:rPr>
              <a:t>está determinado por la estructura intelectual</a:t>
            </a:r>
            <a:r>
              <a:rPr lang="es-ES" dirty="0" smtClean="0">
                <a:solidFill>
                  <a:schemeClr val="tx1"/>
                </a:solidFill>
              </a:rPr>
              <a:t>.</a:t>
            </a:r>
          </a:p>
          <a:p>
            <a:pPr algn="just"/>
            <a:endParaRPr lang="es-ES" dirty="0" smtClean="0">
              <a:solidFill>
                <a:schemeClr val="tx1"/>
              </a:solidFill>
            </a:endParaRPr>
          </a:p>
          <a:p>
            <a:pPr algn="just"/>
            <a:r>
              <a:rPr lang="es-ES" dirty="0">
                <a:solidFill>
                  <a:schemeClr val="tx1"/>
                </a:solidFill>
              </a:rPr>
              <a:t>Durante la niñez temprana el individuo comienza a transitar el </a:t>
            </a:r>
            <a:r>
              <a:rPr lang="es-ES" dirty="0" smtClean="0">
                <a:solidFill>
                  <a:schemeClr val="tx1"/>
                </a:solidFill>
              </a:rPr>
              <a:t>camino de </a:t>
            </a:r>
            <a:r>
              <a:rPr lang="es-ES" dirty="0">
                <a:solidFill>
                  <a:schemeClr val="tx1"/>
                </a:solidFill>
              </a:rPr>
              <a:t>las   </a:t>
            </a:r>
            <a:r>
              <a:rPr lang="es-ES" dirty="0" smtClean="0">
                <a:solidFill>
                  <a:schemeClr val="tx1"/>
                </a:solidFill>
              </a:rPr>
              <a:t>funciones de representación </a:t>
            </a:r>
            <a:r>
              <a:rPr lang="es-ES" dirty="0">
                <a:solidFill>
                  <a:schemeClr val="tx1"/>
                </a:solidFill>
              </a:rPr>
              <a:t>o </a:t>
            </a:r>
            <a:r>
              <a:rPr lang="es-ES" dirty="0" smtClean="0">
                <a:solidFill>
                  <a:schemeClr val="tx1"/>
                </a:solidFill>
              </a:rPr>
              <a:t>función simbólica</a:t>
            </a:r>
            <a:r>
              <a:rPr lang="es-ES" dirty="0">
                <a:solidFill>
                  <a:schemeClr val="tx1"/>
                </a:solidFill>
              </a:rPr>
              <a:t>. Emplea símbolos y signos como sustitutos de objetos y funciones. Esta capacidad, le permite al niño compartir sus pensamientos con los demás</a:t>
            </a:r>
            <a:r>
              <a:rPr lang="es-ES" dirty="0" smtClean="0">
                <a:solidFill>
                  <a:schemeClr val="tx1"/>
                </a:solidFill>
              </a:rPr>
              <a:t>.</a:t>
            </a:r>
          </a:p>
          <a:p>
            <a:pPr algn="just"/>
            <a:endParaRPr lang="es-ES" dirty="0" smtClean="0">
              <a:solidFill>
                <a:schemeClr val="tx1"/>
              </a:solidFill>
            </a:endParaRPr>
          </a:p>
          <a:p>
            <a:pPr algn="just"/>
            <a:r>
              <a:rPr lang="es-ES" dirty="0">
                <a:solidFill>
                  <a:schemeClr val="tx1"/>
                </a:solidFill>
              </a:rPr>
              <a:t>El símbolo está </a:t>
            </a:r>
            <a:r>
              <a:rPr lang="es-ES" dirty="0" smtClean="0">
                <a:solidFill>
                  <a:schemeClr val="tx1"/>
                </a:solidFill>
              </a:rPr>
              <a:t>esbozado cuando </a:t>
            </a:r>
            <a:r>
              <a:rPr lang="es-ES" dirty="0">
                <a:solidFill>
                  <a:schemeClr val="tx1"/>
                </a:solidFill>
              </a:rPr>
              <a:t>el niño aplica ciertos esquemas a nuevos objetos (Piaget, 1961</a:t>
            </a:r>
            <a:r>
              <a:rPr lang="es-ES" dirty="0" smtClean="0">
                <a:solidFill>
                  <a:schemeClr val="tx1"/>
                </a:solidFill>
              </a:rPr>
              <a:t>).</a:t>
            </a:r>
          </a:p>
          <a:p>
            <a:pPr algn="just"/>
            <a:endParaRPr lang="es-ES" dirty="0" smtClean="0">
              <a:solidFill>
                <a:schemeClr val="tx1"/>
              </a:solidFill>
            </a:endParaRPr>
          </a:p>
          <a:p>
            <a:pPr algn="just"/>
            <a:r>
              <a:rPr lang="es-ES" dirty="0" smtClean="0">
                <a:solidFill>
                  <a:schemeClr val="tx1"/>
                </a:solidFill>
              </a:rPr>
              <a:t>La función simbólica </a:t>
            </a:r>
            <a:r>
              <a:rPr lang="es-ES" dirty="0">
                <a:solidFill>
                  <a:schemeClr val="tx1"/>
                </a:solidFill>
              </a:rPr>
              <a:t>(</a:t>
            </a:r>
            <a:r>
              <a:rPr lang="es-ES" dirty="0" smtClean="0">
                <a:solidFill>
                  <a:schemeClr val="tx1"/>
                </a:solidFill>
              </a:rPr>
              <a:t>o </a:t>
            </a:r>
            <a:r>
              <a:rPr lang="es-ES" dirty="0">
                <a:solidFill>
                  <a:schemeClr val="tx1"/>
                </a:solidFill>
              </a:rPr>
              <a:t>semiótica) </a:t>
            </a:r>
            <a:r>
              <a:rPr lang="es-ES" dirty="0" smtClean="0">
                <a:solidFill>
                  <a:schemeClr val="tx1"/>
                </a:solidFill>
              </a:rPr>
              <a:t> consiste en </a:t>
            </a:r>
            <a:r>
              <a:rPr lang="es-ES" dirty="0">
                <a:solidFill>
                  <a:schemeClr val="tx1"/>
                </a:solidFill>
              </a:rPr>
              <a:t>poder representar un objeto o acontecimiento ausente por medio de un significante </a:t>
            </a:r>
            <a:r>
              <a:rPr lang="es-ES" dirty="0" smtClean="0">
                <a:solidFill>
                  <a:schemeClr val="tx1"/>
                </a:solidFill>
              </a:rPr>
              <a:t>diferenciado</a:t>
            </a:r>
            <a:r>
              <a:rPr lang="es-ES" dirty="0">
                <a:solidFill>
                  <a:schemeClr val="tx1"/>
                </a:solidFill>
              </a:rPr>
              <a:t>. </a:t>
            </a:r>
            <a:r>
              <a:rPr lang="es-ES" dirty="0" smtClean="0">
                <a:solidFill>
                  <a:schemeClr val="tx1"/>
                </a:solidFill>
              </a:rPr>
              <a:t>Jean </a:t>
            </a:r>
            <a:r>
              <a:rPr lang="es-ES" dirty="0">
                <a:solidFill>
                  <a:schemeClr val="tx1"/>
                </a:solidFill>
              </a:rPr>
              <a:t>Piaget  distingue </a:t>
            </a:r>
            <a:r>
              <a:rPr lang="es-ES" dirty="0" smtClean="0">
                <a:solidFill>
                  <a:schemeClr val="tx1"/>
                </a:solidFill>
              </a:rPr>
              <a:t>cinco  </a:t>
            </a:r>
            <a:r>
              <a:rPr lang="es-ES" dirty="0">
                <a:solidFill>
                  <a:schemeClr val="tx1"/>
                </a:solidFill>
              </a:rPr>
              <a:t>tipos  de conductas   simbólicas</a:t>
            </a:r>
            <a:r>
              <a:rPr lang="es-ES" dirty="0" smtClean="0">
                <a:solidFill>
                  <a:schemeClr val="tx1"/>
                </a:solidFill>
              </a:rPr>
              <a:t>, de aparición simultánea</a:t>
            </a:r>
            <a:r>
              <a:rPr lang="es-ES" dirty="0">
                <a:solidFill>
                  <a:schemeClr val="tx1"/>
                </a:solidFill>
              </a:rPr>
              <a:t>: </a:t>
            </a:r>
            <a:r>
              <a:rPr lang="es-ES" dirty="0" smtClean="0">
                <a:solidFill>
                  <a:schemeClr val="tx1"/>
                </a:solidFill>
              </a:rPr>
              <a:t> la </a:t>
            </a:r>
            <a:r>
              <a:rPr lang="es-ES" dirty="0">
                <a:solidFill>
                  <a:schemeClr val="tx1"/>
                </a:solidFill>
              </a:rPr>
              <a:t>imitación diferida, el  juego simbólico, el  dibujo, la  imagen mental  y el  lenguaje (Piaget, 1977). </a:t>
            </a:r>
            <a:r>
              <a:rPr lang="es-ES" dirty="0" smtClean="0">
                <a:solidFill>
                  <a:schemeClr val="tx1"/>
                </a:solidFill>
              </a:rPr>
              <a:t>Estas </a:t>
            </a:r>
            <a:r>
              <a:rPr lang="es-ES" dirty="0">
                <a:solidFill>
                  <a:schemeClr val="tx1"/>
                </a:solidFill>
              </a:rPr>
              <a:t>conductas poseen una unidad y todas se </a:t>
            </a:r>
            <a:r>
              <a:rPr lang="es-ES" dirty="0" smtClean="0">
                <a:solidFill>
                  <a:schemeClr val="tx1"/>
                </a:solidFill>
              </a:rPr>
              <a:t>desarrollan   </a:t>
            </a:r>
            <a:r>
              <a:rPr lang="es-ES" dirty="0">
                <a:solidFill>
                  <a:schemeClr val="tx1"/>
                </a:solidFill>
              </a:rPr>
              <a:t>y   organizan </a:t>
            </a:r>
            <a:r>
              <a:rPr lang="es-ES" dirty="0" smtClean="0">
                <a:solidFill>
                  <a:schemeClr val="tx1"/>
                </a:solidFill>
              </a:rPr>
              <a:t>gracias a </a:t>
            </a:r>
            <a:r>
              <a:rPr lang="es-ES" dirty="0">
                <a:solidFill>
                  <a:schemeClr val="tx1"/>
                </a:solidFill>
              </a:rPr>
              <a:t>la </a:t>
            </a:r>
            <a:r>
              <a:rPr lang="es-ES" dirty="0" smtClean="0">
                <a:solidFill>
                  <a:schemeClr val="tx1"/>
                </a:solidFill>
              </a:rPr>
              <a:t>estructuración de la </a:t>
            </a:r>
            <a:r>
              <a:rPr lang="es-ES" dirty="0">
                <a:solidFill>
                  <a:schemeClr val="tx1"/>
                </a:solidFill>
              </a:rPr>
              <a:t>inteligencia</a:t>
            </a:r>
            <a:r>
              <a:rPr lang="es-ES" dirty="0" smtClean="0">
                <a:solidFill>
                  <a:schemeClr val="tx1"/>
                </a:solidFill>
              </a:rPr>
              <a:t>.</a:t>
            </a:r>
            <a:endParaRPr lang="es-SV" dirty="0">
              <a:solidFill>
                <a:schemeClr val="tx1"/>
              </a:solidFill>
            </a:endParaRPr>
          </a:p>
        </p:txBody>
      </p:sp>
      <p:sp>
        <p:nvSpPr>
          <p:cNvPr id="4" name="3 Marcador de número de diapositiva"/>
          <p:cNvSpPr>
            <a:spLocks noGrp="1"/>
          </p:cNvSpPr>
          <p:nvPr>
            <p:ph type="sldNum" sz="quarter" idx="12"/>
          </p:nvPr>
        </p:nvSpPr>
        <p:spPr/>
        <p:txBody>
          <a:bodyPr/>
          <a:lstStyle/>
          <a:p>
            <a:fld id="{39D76E23-D3F4-4A51-9970-C85A03E03F05}" type="slidenum">
              <a:rPr lang="es-SV" smtClean="0"/>
              <a:t>27</a:t>
            </a:fld>
            <a:endParaRPr lang="es-SV"/>
          </a:p>
        </p:txBody>
      </p:sp>
    </p:spTree>
    <p:extLst>
      <p:ext uri="{BB962C8B-B14F-4D97-AF65-F5344CB8AC3E}">
        <p14:creationId xmlns:p14="http://schemas.microsoft.com/office/powerpoint/2010/main" val="20709378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6237312"/>
            <a:ext cx="9143999" cy="620688"/>
            <a:chOff x="1" y="6237312"/>
            <a:chExt cx="9143999" cy="620688"/>
          </a:xfrm>
        </p:grpSpPr>
        <p:sp>
          <p:nvSpPr>
            <p:cNvPr id="6" name="5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7"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8" name="7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2" name="1 Título"/>
          <p:cNvSpPr>
            <a:spLocks noGrp="1"/>
          </p:cNvSpPr>
          <p:nvPr>
            <p:ph type="title"/>
          </p:nvPr>
        </p:nvSpPr>
        <p:spPr/>
        <p:txBody>
          <a:bodyPr/>
          <a:lstStyle/>
          <a:p>
            <a:pPr algn="l"/>
            <a:r>
              <a:rPr lang="es-SV" b="1" cap="none" dirty="0" smtClean="0">
                <a:solidFill>
                  <a:schemeClr val="accent5"/>
                </a:solidFill>
              </a:rPr>
              <a:t>Imitación</a:t>
            </a:r>
            <a:endParaRPr lang="es-SV" b="1" cap="none" dirty="0">
              <a:solidFill>
                <a:schemeClr val="accent5"/>
              </a:solidFill>
            </a:endParaRPr>
          </a:p>
        </p:txBody>
      </p:sp>
      <p:sp>
        <p:nvSpPr>
          <p:cNvPr id="3" name="2 Marcador de contenido"/>
          <p:cNvSpPr>
            <a:spLocks noGrp="1"/>
          </p:cNvSpPr>
          <p:nvPr>
            <p:ph idx="1"/>
          </p:nvPr>
        </p:nvSpPr>
        <p:spPr>
          <a:xfrm>
            <a:off x="457200" y="1600200"/>
            <a:ext cx="8363272" cy="4525963"/>
          </a:xfrm>
        </p:spPr>
        <p:txBody>
          <a:bodyPr anchor="ctr">
            <a:noAutofit/>
          </a:bodyPr>
          <a:lstStyle/>
          <a:p>
            <a:r>
              <a:rPr lang="es-ES" sz="1800" dirty="0">
                <a:solidFill>
                  <a:schemeClr val="tx1"/>
                </a:solidFill>
              </a:rPr>
              <a:t>Sin duda, uno de los procesos mentales más importantes es la memoria. Para su estudio, Jean Piaget toma la memoria </a:t>
            </a:r>
            <a:r>
              <a:rPr lang="es-ES" sz="1800" dirty="0" smtClean="0">
                <a:solidFill>
                  <a:schemeClr val="tx1"/>
                </a:solidFill>
              </a:rPr>
              <a:t>infantil.</a:t>
            </a:r>
          </a:p>
          <a:p>
            <a:r>
              <a:rPr lang="es-ES" sz="1800" dirty="0">
                <a:solidFill>
                  <a:schemeClr val="tx1"/>
                </a:solidFill>
              </a:rPr>
              <a:t>La   memoria   es   activa   y selectiva, y no solo un depósito de datos. Esta evoluciona y lo hace sistemáticamente de acuerdo a la evolución de la inteligencia. </a:t>
            </a:r>
            <a:endParaRPr lang="es-SV" sz="1800" dirty="0">
              <a:solidFill>
                <a:schemeClr val="tx1"/>
              </a:solidFill>
            </a:endParaRPr>
          </a:p>
          <a:p>
            <a:r>
              <a:rPr lang="es-ES" sz="1800" dirty="0">
                <a:solidFill>
                  <a:schemeClr val="tx1"/>
                </a:solidFill>
              </a:rPr>
              <a:t>El   niño   pasa   de   una  imitación   directa  y   refleja   a   una imitación simbólica. </a:t>
            </a:r>
            <a:endParaRPr lang="es-ES" sz="1800" dirty="0" smtClean="0">
              <a:solidFill>
                <a:schemeClr val="tx1"/>
              </a:solidFill>
            </a:endParaRPr>
          </a:p>
          <a:p>
            <a:r>
              <a:rPr lang="es-ES" sz="1800" dirty="0">
                <a:solidFill>
                  <a:schemeClr val="tx1"/>
                </a:solidFill>
              </a:rPr>
              <a:t>El juego simbólico en sus primeras etapas, se centra en la representación de los adultos más cercanos al niño, la familia, el colegio, los amigos, etc. A medida que se va desarrollando, se centra   cada   vez   más   en   aspectos   más   alejados   como   jugar   a profesiones, personajes ficticios, etc. </a:t>
            </a:r>
            <a:endParaRPr lang="es-SV" sz="1800" dirty="0">
              <a:solidFill>
                <a:schemeClr val="tx1"/>
              </a:solidFill>
            </a:endParaRPr>
          </a:p>
        </p:txBody>
      </p:sp>
      <p:sp>
        <p:nvSpPr>
          <p:cNvPr id="4" name="3 Marcador de número de diapositiva"/>
          <p:cNvSpPr>
            <a:spLocks noGrp="1"/>
          </p:cNvSpPr>
          <p:nvPr>
            <p:ph type="sldNum" sz="quarter" idx="12"/>
          </p:nvPr>
        </p:nvSpPr>
        <p:spPr/>
        <p:txBody>
          <a:bodyPr/>
          <a:lstStyle/>
          <a:p>
            <a:fld id="{39D76E23-D3F4-4A51-9970-C85A03E03F05}" type="slidenum">
              <a:rPr lang="es-SV" smtClean="0"/>
              <a:t>28</a:t>
            </a:fld>
            <a:endParaRPr lang="es-SV"/>
          </a:p>
        </p:txBody>
      </p:sp>
    </p:spTree>
    <p:extLst>
      <p:ext uri="{BB962C8B-B14F-4D97-AF65-F5344CB8AC3E}">
        <p14:creationId xmlns:p14="http://schemas.microsoft.com/office/powerpoint/2010/main" val="1589632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1" y="6237312"/>
            <a:ext cx="9143999" cy="620688"/>
            <a:chOff x="1" y="6237312"/>
            <a:chExt cx="9143999" cy="620688"/>
          </a:xfrm>
        </p:grpSpPr>
        <p:sp>
          <p:nvSpPr>
            <p:cNvPr id="8" name="7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9"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10" name="9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1"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2" name="1 Título"/>
          <p:cNvSpPr>
            <a:spLocks noGrp="1"/>
          </p:cNvSpPr>
          <p:nvPr>
            <p:ph type="title"/>
          </p:nvPr>
        </p:nvSpPr>
        <p:spPr/>
        <p:txBody>
          <a:bodyPr/>
          <a:lstStyle/>
          <a:p>
            <a:pPr algn="l"/>
            <a:r>
              <a:rPr lang="es-SV" b="1" cap="none" dirty="0" smtClean="0">
                <a:solidFill>
                  <a:schemeClr val="accent5"/>
                </a:solidFill>
              </a:rPr>
              <a:t>Dibujo y lenguaje</a:t>
            </a:r>
            <a:endParaRPr lang="es-SV" b="1" cap="none" dirty="0">
              <a:solidFill>
                <a:schemeClr val="accent5"/>
              </a:solidFill>
            </a:endParaRPr>
          </a:p>
        </p:txBody>
      </p:sp>
      <p:sp>
        <p:nvSpPr>
          <p:cNvPr id="3" name="2 Marcador de contenido"/>
          <p:cNvSpPr>
            <a:spLocks noGrp="1"/>
          </p:cNvSpPr>
          <p:nvPr>
            <p:ph idx="1"/>
          </p:nvPr>
        </p:nvSpPr>
        <p:spPr>
          <a:xfrm>
            <a:off x="457200" y="1600201"/>
            <a:ext cx="8229600" cy="2548880"/>
          </a:xfrm>
        </p:spPr>
        <p:txBody>
          <a:bodyPr>
            <a:normAutofit/>
          </a:bodyPr>
          <a:lstStyle/>
          <a:p>
            <a:r>
              <a:rPr lang="es-ES" sz="2000" dirty="0">
                <a:solidFill>
                  <a:schemeClr val="tx1"/>
                </a:solidFill>
              </a:rPr>
              <a:t>Una de las formas de conducta simbólica es el dibujo. Este le brinda </a:t>
            </a:r>
            <a:r>
              <a:rPr lang="es-ES" sz="2000" dirty="0" smtClean="0">
                <a:solidFill>
                  <a:schemeClr val="tx1"/>
                </a:solidFill>
              </a:rPr>
              <a:t>al niño </a:t>
            </a:r>
            <a:r>
              <a:rPr lang="es-ES" sz="2000" dirty="0">
                <a:solidFill>
                  <a:schemeClr val="tx1"/>
                </a:solidFill>
              </a:rPr>
              <a:t>un </a:t>
            </a:r>
            <a:r>
              <a:rPr lang="es-ES" sz="2000" dirty="0" smtClean="0">
                <a:solidFill>
                  <a:schemeClr val="tx1"/>
                </a:solidFill>
              </a:rPr>
              <a:t>espacio para </a:t>
            </a:r>
            <a:r>
              <a:rPr lang="es-ES" sz="2000" dirty="0">
                <a:solidFill>
                  <a:schemeClr val="tx1"/>
                </a:solidFill>
              </a:rPr>
              <a:t>expresar </a:t>
            </a:r>
            <a:r>
              <a:rPr lang="es-ES" sz="2000" dirty="0" smtClean="0">
                <a:solidFill>
                  <a:schemeClr val="tx1"/>
                </a:solidFill>
              </a:rPr>
              <a:t>su pensamiento y </a:t>
            </a:r>
            <a:r>
              <a:rPr lang="es-ES" sz="2000" dirty="0">
                <a:solidFill>
                  <a:schemeClr val="tx1"/>
                </a:solidFill>
              </a:rPr>
              <a:t>representar </a:t>
            </a:r>
            <a:r>
              <a:rPr lang="es-ES" sz="2000" dirty="0" smtClean="0">
                <a:solidFill>
                  <a:schemeClr val="tx1"/>
                </a:solidFill>
              </a:rPr>
              <a:t>sus experiencias vividas. Gráficamente, </a:t>
            </a:r>
            <a:r>
              <a:rPr lang="es-ES" sz="2000" dirty="0">
                <a:solidFill>
                  <a:schemeClr val="tx1"/>
                </a:solidFill>
              </a:rPr>
              <a:t>puede revelarlos rasgos de la personalidad, su nivel de desarrollo, sus conflictos, etc.</a:t>
            </a:r>
            <a:endParaRPr lang="es-SV" sz="2000" dirty="0">
              <a:solidFill>
                <a:schemeClr val="tx1"/>
              </a:solidFill>
            </a:endParaRPr>
          </a:p>
          <a:p>
            <a:r>
              <a:rPr lang="es-ES" sz="2000" dirty="0" smtClean="0">
                <a:solidFill>
                  <a:schemeClr val="tx1"/>
                </a:solidFill>
              </a:rPr>
              <a:t>El niño tiene una </a:t>
            </a:r>
            <a:r>
              <a:rPr lang="es-ES" sz="2000" dirty="0">
                <a:solidFill>
                  <a:schemeClr val="tx1"/>
                </a:solidFill>
              </a:rPr>
              <a:t>intención </a:t>
            </a:r>
            <a:r>
              <a:rPr lang="es-ES" sz="2000" dirty="0" smtClean="0">
                <a:solidFill>
                  <a:schemeClr val="tx1"/>
                </a:solidFill>
              </a:rPr>
              <a:t>de dibujar la realidad </a:t>
            </a:r>
            <a:r>
              <a:rPr lang="es-ES" sz="2000" dirty="0">
                <a:solidFill>
                  <a:schemeClr val="tx1"/>
                </a:solidFill>
              </a:rPr>
              <a:t>para </a:t>
            </a:r>
            <a:r>
              <a:rPr lang="es-ES" sz="2000" dirty="0" smtClean="0">
                <a:solidFill>
                  <a:schemeClr val="tx1"/>
                </a:solidFill>
              </a:rPr>
              <a:t>acercarse a la </a:t>
            </a:r>
            <a:r>
              <a:rPr lang="es-ES" sz="2000" dirty="0">
                <a:solidFill>
                  <a:schemeClr val="tx1"/>
                </a:solidFill>
              </a:rPr>
              <a:t>misma. </a:t>
            </a:r>
            <a:endParaRPr lang="es-SV" sz="2000" dirty="0">
              <a:solidFill>
                <a:schemeClr val="tx1"/>
              </a:solidFill>
            </a:endParaRPr>
          </a:p>
        </p:txBody>
      </p:sp>
      <p:pic>
        <p:nvPicPr>
          <p:cNvPr id="3074" name="Image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992" y="4149080"/>
            <a:ext cx="6822017" cy="162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960160" y="5782004"/>
            <a:ext cx="7140232" cy="230832"/>
          </a:xfrm>
          <a:prstGeom prst="rect">
            <a:avLst/>
          </a:prstGeom>
        </p:spPr>
        <p:txBody>
          <a:bodyPr wrap="square">
            <a:spAutoFit/>
          </a:bodyPr>
          <a:lstStyle/>
          <a:p>
            <a:pPr algn="ctr"/>
            <a:r>
              <a:rPr lang="es-ES" sz="900" dirty="0"/>
              <a:t>Fuente: </a:t>
            </a:r>
            <a:r>
              <a:rPr lang="es-ES" sz="900" dirty="0" err="1"/>
              <a:t>Lowenfeld</a:t>
            </a:r>
            <a:r>
              <a:rPr lang="es-ES" sz="900" dirty="0"/>
              <a:t>   y </a:t>
            </a:r>
            <a:r>
              <a:rPr lang="es-ES" sz="900" dirty="0" err="1"/>
              <a:t>Brittain</a:t>
            </a:r>
            <a:r>
              <a:rPr lang="es-ES" sz="900" dirty="0"/>
              <a:t>, 1982 (las cuatro etapas del dibujo, Realismo Fortuito, Frustrado,   Intelectual   y   Visual.) </a:t>
            </a:r>
            <a:endParaRPr lang="es-SV" sz="900" dirty="0"/>
          </a:p>
        </p:txBody>
      </p:sp>
      <p:sp>
        <p:nvSpPr>
          <p:cNvPr id="5" name="4 Marcador de número de diapositiva"/>
          <p:cNvSpPr>
            <a:spLocks noGrp="1"/>
          </p:cNvSpPr>
          <p:nvPr>
            <p:ph type="sldNum" sz="quarter" idx="12"/>
          </p:nvPr>
        </p:nvSpPr>
        <p:spPr/>
        <p:txBody>
          <a:bodyPr/>
          <a:lstStyle/>
          <a:p>
            <a:fld id="{39D76E23-D3F4-4A51-9970-C85A03E03F05}" type="slidenum">
              <a:rPr lang="es-SV" smtClean="0"/>
              <a:t>29</a:t>
            </a:fld>
            <a:endParaRPr lang="es-SV"/>
          </a:p>
        </p:txBody>
      </p:sp>
    </p:spTree>
    <p:extLst>
      <p:ext uri="{BB962C8B-B14F-4D97-AF65-F5344CB8AC3E}">
        <p14:creationId xmlns:p14="http://schemas.microsoft.com/office/powerpoint/2010/main" val="2128380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SV" sz="3600" b="1" cap="none" dirty="0" smtClean="0">
                <a:solidFill>
                  <a:schemeClr val="accent5">
                    <a:lumMod val="75000"/>
                  </a:schemeClr>
                </a:solidFill>
              </a:rPr>
              <a:t>Agenda…</a:t>
            </a:r>
            <a:endParaRPr lang="es-SV" sz="3600" b="1" cap="none" dirty="0">
              <a:solidFill>
                <a:schemeClr val="accent5">
                  <a:lumMod val="75000"/>
                </a:schemeClr>
              </a:solidFill>
            </a:endParaRPr>
          </a:p>
        </p:txBody>
      </p:sp>
      <p:sp>
        <p:nvSpPr>
          <p:cNvPr id="3" name="2 Marcador de contenido"/>
          <p:cNvSpPr>
            <a:spLocks noGrp="1"/>
          </p:cNvSpPr>
          <p:nvPr>
            <p:ph idx="1"/>
          </p:nvPr>
        </p:nvSpPr>
        <p:spPr/>
        <p:txBody>
          <a:bodyPr>
            <a:normAutofit fontScale="92500" lnSpcReduction="10000"/>
          </a:bodyPr>
          <a:lstStyle/>
          <a:p>
            <a:pPr marL="114300" indent="0">
              <a:buNone/>
            </a:pPr>
            <a:r>
              <a:rPr lang="es-SV" dirty="0" smtClean="0">
                <a:solidFill>
                  <a:schemeClr val="tx1">
                    <a:lumMod val="65000"/>
                    <a:lumOff val="35000"/>
                  </a:schemeClr>
                </a:solidFill>
              </a:rPr>
              <a:t>Vamos a presentar en esta conferencia con una lógica de cinco escenarios:</a:t>
            </a:r>
          </a:p>
          <a:p>
            <a:pPr marL="114300" indent="0">
              <a:buNone/>
            </a:pPr>
            <a:endParaRPr lang="es-SV" dirty="0" smtClean="0">
              <a:solidFill>
                <a:schemeClr val="tx1">
                  <a:lumMod val="65000"/>
                  <a:lumOff val="35000"/>
                </a:schemeClr>
              </a:solidFill>
            </a:endParaRPr>
          </a:p>
          <a:p>
            <a:pPr marL="571500" indent="-457200">
              <a:buFont typeface="+mj-lt"/>
              <a:buAutoNum type="arabicPeriod"/>
            </a:pPr>
            <a:r>
              <a:rPr lang="es-SV" dirty="0" smtClean="0">
                <a:solidFill>
                  <a:schemeClr val="tx1">
                    <a:lumMod val="85000"/>
                    <a:lumOff val="15000"/>
                  </a:schemeClr>
                </a:solidFill>
              </a:rPr>
              <a:t>El </a:t>
            </a:r>
            <a:r>
              <a:rPr lang="es-SV" dirty="0">
                <a:solidFill>
                  <a:schemeClr val="tx1">
                    <a:lumMod val="85000"/>
                    <a:lumOff val="15000"/>
                  </a:schemeClr>
                </a:solidFill>
              </a:rPr>
              <a:t>tejido social (familia, comunidad y sociedad educadora);</a:t>
            </a:r>
          </a:p>
          <a:p>
            <a:pPr marL="571500" indent="-457200">
              <a:buFont typeface="+mj-lt"/>
              <a:buAutoNum type="arabicPeriod"/>
            </a:pPr>
            <a:r>
              <a:rPr lang="es-SV" dirty="0" smtClean="0">
                <a:solidFill>
                  <a:schemeClr val="tx1">
                    <a:lumMod val="85000"/>
                    <a:lumOff val="15000"/>
                  </a:schemeClr>
                </a:solidFill>
              </a:rPr>
              <a:t>Una </a:t>
            </a:r>
            <a:r>
              <a:rPr lang="es-SV" dirty="0">
                <a:solidFill>
                  <a:schemeClr val="tx1">
                    <a:lumMod val="85000"/>
                    <a:lumOff val="15000"/>
                  </a:schemeClr>
                </a:solidFill>
              </a:rPr>
              <a:t>descripción </a:t>
            </a:r>
            <a:r>
              <a:rPr lang="es-SV" dirty="0" smtClean="0">
                <a:solidFill>
                  <a:schemeClr val="tx1">
                    <a:lumMod val="85000"/>
                    <a:lumOff val="15000"/>
                  </a:schemeClr>
                </a:solidFill>
              </a:rPr>
              <a:t>de </a:t>
            </a:r>
            <a:r>
              <a:rPr lang="es-SV" dirty="0">
                <a:solidFill>
                  <a:schemeClr val="tx1">
                    <a:lumMod val="85000"/>
                    <a:lumOff val="15000"/>
                  </a:schemeClr>
                </a:solidFill>
              </a:rPr>
              <a:t>la situación docente;</a:t>
            </a:r>
          </a:p>
          <a:p>
            <a:pPr marL="571500" indent="-457200">
              <a:buFont typeface="+mj-lt"/>
              <a:buAutoNum type="arabicPeriod"/>
            </a:pPr>
            <a:r>
              <a:rPr lang="es-SV" dirty="0" smtClean="0">
                <a:solidFill>
                  <a:schemeClr val="tx1">
                    <a:lumMod val="85000"/>
                    <a:lumOff val="15000"/>
                  </a:schemeClr>
                </a:solidFill>
              </a:rPr>
              <a:t>Un repaso sobre el hecho de aprendizaje constructivista;</a:t>
            </a:r>
          </a:p>
          <a:p>
            <a:pPr marL="571500" indent="-457200">
              <a:buFont typeface="+mj-lt"/>
              <a:buAutoNum type="arabicPeriod"/>
            </a:pPr>
            <a:r>
              <a:rPr lang="es-SV" dirty="0" smtClean="0">
                <a:solidFill>
                  <a:schemeClr val="tx1">
                    <a:lumMod val="85000"/>
                    <a:lumOff val="15000"/>
                  </a:schemeClr>
                </a:solidFill>
              </a:rPr>
              <a:t>Una prospección de política y pedagogía sobre literatura infantil; y</a:t>
            </a:r>
          </a:p>
          <a:p>
            <a:pPr marL="571500" indent="-457200">
              <a:buFont typeface="+mj-lt"/>
              <a:buAutoNum type="arabicPeriod"/>
            </a:pPr>
            <a:r>
              <a:rPr lang="es-SV" dirty="0" smtClean="0">
                <a:solidFill>
                  <a:schemeClr val="tx1">
                    <a:lumMod val="85000"/>
                    <a:lumOff val="15000"/>
                  </a:schemeClr>
                </a:solidFill>
              </a:rPr>
              <a:t>Una propuesta para revisiones y/o adecuaciones curriculares en la formación inicial de docentes.</a:t>
            </a:r>
            <a:endParaRPr lang="es-SV" dirty="0">
              <a:solidFill>
                <a:schemeClr val="tx1">
                  <a:lumMod val="85000"/>
                  <a:lumOff val="15000"/>
                </a:schemeClr>
              </a:solidFill>
            </a:endParaRPr>
          </a:p>
        </p:txBody>
      </p:sp>
      <p:pic>
        <p:nvPicPr>
          <p:cNvPr id="4098" name="Picture 2" descr="C:\Users\multimedia\AppData\Local\Microsoft\Windows\Temporary Internet Files\Content.IE5\X7C8QSO6\MC90043266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0"/>
            <a:ext cx="1714500" cy="17145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4 Grupo"/>
          <p:cNvGrpSpPr/>
          <p:nvPr/>
        </p:nvGrpSpPr>
        <p:grpSpPr>
          <a:xfrm>
            <a:off x="1" y="6237312"/>
            <a:ext cx="9143999" cy="620688"/>
            <a:chOff x="1" y="6237312"/>
            <a:chExt cx="9143999" cy="620688"/>
          </a:xfrm>
        </p:grpSpPr>
        <p:sp>
          <p:nvSpPr>
            <p:cNvPr id="4" name="3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6" name="5 Marcador de posición de imagen"/>
            <p:cNvPicPr>
              <a:picLocks noChangeAspect="1"/>
            </p:cNvPicPr>
            <p:nvPr/>
          </p:nvPicPr>
          <p:blipFill rotWithShape="1">
            <a:blip r:embed="rId3" cstate="print">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9" name="8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10" name="9 Marcador de número de diapositiva"/>
          <p:cNvSpPr>
            <a:spLocks noGrp="1"/>
          </p:cNvSpPr>
          <p:nvPr>
            <p:ph type="sldNum" sz="quarter" idx="12"/>
          </p:nvPr>
        </p:nvSpPr>
        <p:spPr/>
        <p:txBody>
          <a:bodyPr/>
          <a:lstStyle/>
          <a:p>
            <a:fld id="{39D76E23-D3F4-4A51-9970-C85A03E03F05}" type="slidenum">
              <a:rPr lang="es-SV" smtClean="0"/>
              <a:t>3</a:t>
            </a:fld>
            <a:endParaRPr lang="es-SV"/>
          </a:p>
        </p:txBody>
      </p:sp>
    </p:spTree>
    <p:extLst>
      <p:ext uri="{BB962C8B-B14F-4D97-AF65-F5344CB8AC3E}">
        <p14:creationId xmlns:p14="http://schemas.microsoft.com/office/powerpoint/2010/main" val="2357781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a:r>
              <a:rPr lang="es-SV" altLang="es-SV" sz="2800" b="1" cap="none" dirty="0">
                <a:solidFill>
                  <a:schemeClr val="accent5">
                    <a:lumMod val="75000"/>
                  </a:schemeClr>
                </a:solidFill>
              </a:rPr>
              <a:t>IV.- Prospección de política </a:t>
            </a:r>
            <a:r>
              <a:rPr lang="es-SV" altLang="es-SV" sz="2800" b="1" cap="none" dirty="0" smtClean="0">
                <a:solidFill>
                  <a:schemeClr val="accent5">
                    <a:lumMod val="75000"/>
                  </a:schemeClr>
                </a:solidFill>
              </a:rPr>
              <a:t>y</a:t>
            </a:r>
            <a:br>
              <a:rPr lang="es-SV" altLang="es-SV" sz="2800" b="1" cap="none" dirty="0" smtClean="0">
                <a:solidFill>
                  <a:schemeClr val="accent5">
                    <a:lumMod val="75000"/>
                  </a:schemeClr>
                </a:solidFill>
              </a:rPr>
            </a:br>
            <a:r>
              <a:rPr lang="es-SV" altLang="es-SV" sz="2800" b="1" cap="none" dirty="0" smtClean="0">
                <a:solidFill>
                  <a:schemeClr val="accent5">
                    <a:lumMod val="75000"/>
                  </a:schemeClr>
                </a:solidFill>
              </a:rPr>
              <a:t>pedagogía </a:t>
            </a:r>
            <a:r>
              <a:rPr lang="es-SV" altLang="es-SV" sz="2800" b="1" cap="none" dirty="0">
                <a:solidFill>
                  <a:schemeClr val="accent5">
                    <a:lumMod val="75000"/>
                  </a:schemeClr>
                </a:solidFill>
              </a:rPr>
              <a:t>de la literatura </a:t>
            </a:r>
            <a:r>
              <a:rPr lang="es-SV" altLang="es-SV" sz="2800" b="1" cap="none" dirty="0" smtClean="0">
                <a:solidFill>
                  <a:schemeClr val="accent5">
                    <a:lumMod val="75000"/>
                  </a:schemeClr>
                </a:solidFill>
              </a:rPr>
              <a:t>escolar</a:t>
            </a:r>
            <a:endParaRPr lang="es-ES" altLang="es-SV" sz="2800" b="1" cap="none" dirty="0" smtClean="0">
              <a:solidFill>
                <a:schemeClr val="accent5">
                  <a:lumMod val="75000"/>
                </a:schemeClr>
              </a:solidFill>
            </a:endParaRPr>
          </a:p>
        </p:txBody>
      </p:sp>
      <p:sp>
        <p:nvSpPr>
          <p:cNvPr id="2" name="1 Marcador de texto"/>
          <p:cNvSpPr>
            <a:spLocks noGrp="1"/>
          </p:cNvSpPr>
          <p:nvPr>
            <p:ph type="body" idx="1"/>
          </p:nvPr>
        </p:nvSpPr>
        <p:spPr/>
        <p:txBody>
          <a:bodyPr>
            <a:noAutofit/>
          </a:bodyPr>
          <a:lstStyle/>
          <a:p>
            <a:pPr algn="l"/>
            <a:r>
              <a:rPr lang="es-SV" sz="1200" dirty="0"/>
              <a:t>Políticas para el fomento a la literatura infantil y formación docente: Retos, problemas y </a:t>
            </a:r>
            <a:r>
              <a:rPr lang="es-SV" sz="1200" dirty="0" smtClean="0"/>
              <a:t>desafíos</a:t>
            </a:r>
            <a:endParaRPr lang="es-SV" sz="1200" dirty="0"/>
          </a:p>
        </p:txBody>
      </p:sp>
      <p:pic>
        <p:nvPicPr>
          <p:cNvPr id="4" name="Picture 2" descr="F:\Macintosh HD\Users\rebecamenjivarguerrerro\Desktop\Manual de Marca UFG Versión 1.0\Marcas Alternas\Instituto de Ciencia, Tecnología e Innovación - ICTI\ICT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3356992"/>
            <a:ext cx="1868825" cy="1121295"/>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39D76E23-D3F4-4A51-9970-C85A03E03F05}" type="slidenum">
              <a:rPr lang="es-SV" smtClean="0"/>
              <a:t>30</a:t>
            </a:fld>
            <a:endParaRPr lang="es-SV"/>
          </a:p>
        </p:txBody>
      </p:sp>
    </p:spTree>
    <p:extLst>
      <p:ext uri="{BB962C8B-B14F-4D97-AF65-F5344CB8AC3E}">
        <p14:creationId xmlns:p14="http://schemas.microsoft.com/office/powerpoint/2010/main" val="1610507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22 Grupo"/>
          <p:cNvGrpSpPr/>
          <p:nvPr/>
        </p:nvGrpSpPr>
        <p:grpSpPr>
          <a:xfrm>
            <a:off x="1" y="6237312"/>
            <a:ext cx="9143999" cy="620688"/>
            <a:chOff x="1" y="6237312"/>
            <a:chExt cx="9143999" cy="620688"/>
          </a:xfrm>
        </p:grpSpPr>
        <p:sp>
          <p:nvSpPr>
            <p:cNvPr id="24" name="23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25"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26" name="25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7"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5122" name="Rectangle 2"/>
          <p:cNvSpPr>
            <a:spLocks noGrp="1" noChangeArrowheads="1"/>
          </p:cNvSpPr>
          <p:nvPr>
            <p:ph idx="4294967295"/>
          </p:nvPr>
        </p:nvSpPr>
        <p:spPr>
          <a:xfrm>
            <a:off x="2483768" y="620688"/>
            <a:ext cx="6317332" cy="5092588"/>
          </a:xfrm>
        </p:spPr>
        <p:txBody>
          <a:bodyPr anchor="ctr">
            <a:normAutofit/>
          </a:bodyPr>
          <a:lstStyle/>
          <a:p>
            <a:pPr marL="0" indent="0" algn="just">
              <a:buNone/>
            </a:pPr>
            <a:r>
              <a:rPr lang="es-SV" sz="2000" i="1" dirty="0" smtClean="0">
                <a:solidFill>
                  <a:schemeClr val="tx1"/>
                </a:solidFill>
              </a:rPr>
              <a:t>«Saber </a:t>
            </a:r>
            <a:r>
              <a:rPr lang="es-SV" sz="2000" i="1" dirty="0">
                <a:solidFill>
                  <a:schemeClr val="tx1"/>
                </a:solidFill>
              </a:rPr>
              <a:t>leer tiene una importancia tan singular para la vida del niño en la escuela que con frecuencia sella el destino, de una vez por todas de su carrera académica</a:t>
            </a:r>
            <a:r>
              <a:rPr lang="es-SV" sz="2000" i="1" dirty="0" smtClean="0">
                <a:solidFill>
                  <a:schemeClr val="tx1"/>
                </a:solidFill>
              </a:rPr>
              <a:t>.»</a:t>
            </a:r>
            <a:endParaRPr lang="es-SV" sz="2000" i="1" dirty="0">
              <a:solidFill>
                <a:schemeClr val="tx1"/>
              </a:solidFill>
            </a:endParaRPr>
          </a:p>
          <a:p>
            <a:pPr marL="0" indent="0" algn="just">
              <a:buNone/>
            </a:pPr>
            <a:endParaRPr lang="es-SV" sz="2000" i="1" dirty="0">
              <a:solidFill>
                <a:schemeClr val="tx1"/>
              </a:solidFill>
            </a:endParaRPr>
          </a:p>
          <a:p>
            <a:pPr marL="0" indent="0" algn="just">
              <a:buNone/>
            </a:pPr>
            <a:r>
              <a:rPr lang="es-SV" sz="2000" i="1" dirty="0" smtClean="0">
                <a:solidFill>
                  <a:schemeClr val="tx1"/>
                </a:solidFill>
              </a:rPr>
              <a:t>«... </a:t>
            </a:r>
            <a:r>
              <a:rPr lang="es-SV" sz="2000" i="1" dirty="0">
                <a:solidFill>
                  <a:schemeClr val="tx1"/>
                </a:solidFill>
              </a:rPr>
              <a:t>el modo en que el niño experimente el aprendizaje de la lectura determinará su opinión sobre el aprendizaje en general, así como su concepto de sí mismo como aprendiz y como persona</a:t>
            </a:r>
            <a:r>
              <a:rPr lang="es-SV" sz="2000" i="1" dirty="0" smtClean="0">
                <a:solidFill>
                  <a:schemeClr val="tx1"/>
                </a:solidFill>
              </a:rPr>
              <a:t>...»</a:t>
            </a:r>
            <a:endParaRPr lang="es-SV" sz="2000" i="1" dirty="0">
              <a:solidFill>
                <a:schemeClr val="tx1"/>
              </a:solidFill>
            </a:endParaRPr>
          </a:p>
          <a:p>
            <a:pPr algn="r">
              <a:buNone/>
            </a:pPr>
            <a:endParaRPr lang="es-ES" altLang="es-SV" sz="1800" b="1" i="1" dirty="0" smtClean="0">
              <a:solidFill>
                <a:schemeClr val="accent5"/>
              </a:solidFill>
              <a:cs typeface="Arial" charset="0"/>
            </a:endParaRPr>
          </a:p>
          <a:p>
            <a:pPr algn="r">
              <a:buNone/>
            </a:pPr>
            <a:r>
              <a:rPr lang="es-ES" altLang="es-SV" sz="1800" b="1" i="1" dirty="0" smtClean="0">
                <a:solidFill>
                  <a:schemeClr val="accent5"/>
                </a:solidFill>
                <a:cs typeface="Arial" charset="0"/>
              </a:rPr>
              <a:t>Bruno </a:t>
            </a:r>
            <a:r>
              <a:rPr lang="es-ES" altLang="es-SV" sz="1800" b="1" i="1" dirty="0" err="1">
                <a:solidFill>
                  <a:schemeClr val="accent5"/>
                </a:solidFill>
                <a:cs typeface="Arial" charset="0"/>
              </a:rPr>
              <a:t>Bettelheim</a:t>
            </a:r>
            <a:r>
              <a:rPr lang="es-ES" altLang="es-SV" sz="1800" b="1" i="1" dirty="0">
                <a:solidFill>
                  <a:schemeClr val="accent5"/>
                </a:solidFill>
                <a:cs typeface="Arial" charset="0"/>
              </a:rPr>
              <a:t> y Karen </a:t>
            </a:r>
            <a:r>
              <a:rPr lang="es-ES" altLang="es-SV" sz="1800" b="1" i="1" dirty="0" err="1">
                <a:solidFill>
                  <a:schemeClr val="accent5"/>
                </a:solidFill>
                <a:cs typeface="Arial" charset="0"/>
              </a:rPr>
              <a:t>Zelan</a:t>
            </a:r>
            <a:r>
              <a:rPr lang="es-ES" altLang="es-SV" sz="1800" b="1" i="1" dirty="0">
                <a:solidFill>
                  <a:schemeClr val="accent5"/>
                </a:solidFill>
                <a:cs typeface="Arial" charset="0"/>
              </a:rPr>
              <a:t> (Aprender a leer)</a:t>
            </a:r>
          </a:p>
        </p:txBody>
      </p:sp>
      <p:pic>
        <p:nvPicPr>
          <p:cNvPr id="3075" name="Picture 3" descr="C:\Users\multimedia\AppData\Local\Microsoft\Windows\Temporary Internet Files\Content.IE5\ZDMEVEIE\MC9004124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2590916"/>
            <a:ext cx="2457697" cy="2702539"/>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39D76E23-D3F4-4A51-9970-C85A03E03F05}" type="slidenum">
              <a:rPr lang="es-SV" smtClean="0"/>
              <a:t>31</a:t>
            </a:fld>
            <a:endParaRPr lang="es-SV"/>
          </a:p>
        </p:txBody>
      </p:sp>
    </p:spTree>
    <p:extLst>
      <p:ext uri="{BB962C8B-B14F-4D97-AF65-F5344CB8AC3E}">
        <p14:creationId xmlns:p14="http://schemas.microsoft.com/office/powerpoint/2010/main" val="2112444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6237312"/>
            <a:ext cx="9143999" cy="620688"/>
            <a:chOff x="1" y="6237312"/>
            <a:chExt cx="9143999" cy="620688"/>
          </a:xfrm>
        </p:grpSpPr>
        <p:sp>
          <p:nvSpPr>
            <p:cNvPr id="6" name="5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7"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8" name="7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2" name="1 Título"/>
          <p:cNvSpPr>
            <a:spLocks noGrp="1"/>
          </p:cNvSpPr>
          <p:nvPr>
            <p:ph type="title"/>
          </p:nvPr>
        </p:nvSpPr>
        <p:spPr/>
        <p:txBody>
          <a:bodyPr/>
          <a:lstStyle/>
          <a:p>
            <a:pPr algn="l"/>
            <a:r>
              <a:rPr lang="es-SV" b="1" cap="none" dirty="0" smtClean="0">
                <a:solidFill>
                  <a:schemeClr val="accent5"/>
                </a:solidFill>
              </a:rPr>
              <a:t>Algunos principios I</a:t>
            </a:r>
            <a:endParaRPr lang="es-SV" b="1" cap="none" dirty="0">
              <a:solidFill>
                <a:schemeClr val="accent5"/>
              </a:solidFill>
            </a:endParaRPr>
          </a:p>
        </p:txBody>
      </p:sp>
      <p:sp>
        <p:nvSpPr>
          <p:cNvPr id="3" name="2 Marcador de contenido"/>
          <p:cNvSpPr>
            <a:spLocks noGrp="1"/>
          </p:cNvSpPr>
          <p:nvPr>
            <p:ph idx="1"/>
          </p:nvPr>
        </p:nvSpPr>
        <p:spPr>
          <a:xfrm>
            <a:off x="258206" y="1772816"/>
            <a:ext cx="8634273" cy="4373563"/>
          </a:xfrm>
        </p:spPr>
        <p:txBody>
          <a:bodyPr anchor="ctr">
            <a:normAutofit/>
          </a:bodyPr>
          <a:lstStyle/>
          <a:p>
            <a:r>
              <a:rPr lang="es-SV" sz="1800" dirty="0">
                <a:solidFill>
                  <a:schemeClr val="tx1"/>
                </a:solidFill>
              </a:rPr>
              <a:t>La reproducción mecánica de un proceso no promueve la relación entre los conocimientos previos de los </a:t>
            </a:r>
            <a:r>
              <a:rPr lang="es-SV" sz="1800" dirty="0" smtClean="0">
                <a:solidFill>
                  <a:schemeClr val="tx1"/>
                </a:solidFill>
              </a:rPr>
              <a:t>niños (as) y </a:t>
            </a:r>
            <a:r>
              <a:rPr lang="es-SV" sz="1800" dirty="0">
                <a:solidFill>
                  <a:schemeClr val="tx1"/>
                </a:solidFill>
              </a:rPr>
              <a:t>las nuevas adquisiciones. </a:t>
            </a:r>
            <a:endParaRPr lang="es-SV" sz="1800" dirty="0" smtClean="0">
              <a:solidFill>
                <a:schemeClr val="tx1"/>
              </a:solidFill>
            </a:endParaRPr>
          </a:p>
          <a:p>
            <a:r>
              <a:rPr lang="es-SV" sz="1800" dirty="0">
                <a:solidFill>
                  <a:schemeClr val="tx1"/>
                </a:solidFill>
              </a:rPr>
              <a:t>La lectura y la escritura deben estar siempre relacionadas con la finalidad </a:t>
            </a:r>
            <a:r>
              <a:rPr lang="es-SV" sz="1800" dirty="0" smtClean="0">
                <a:solidFill>
                  <a:schemeClr val="tx1"/>
                </a:solidFill>
              </a:rPr>
              <a:t>comunicativa.</a:t>
            </a:r>
          </a:p>
          <a:p>
            <a:r>
              <a:rPr lang="es-SV" sz="1800" dirty="0">
                <a:solidFill>
                  <a:schemeClr val="tx1"/>
                </a:solidFill>
              </a:rPr>
              <a:t>El aprendizaje no constituye una línea </a:t>
            </a:r>
            <a:r>
              <a:rPr lang="es-SV" sz="1800" dirty="0" smtClean="0">
                <a:solidFill>
                  <a:schemeClr val="tx1"/>
                </a:solidFill>
              </a:rPr>
              <a:t>recta.</a:t>
            </a:r>
          </a:p>
          <a:p>
            <a:r>
              <a:rPr lang="es-SV" sz="1800" dirty="0">
                <a:solidFill>
                  <a:schemeClr val="tx1"/>
                </a:solidFill>
              </a:rPr>
              <a:t>El lenguaje </a:t>
            </a:r>
            <a:r>
              <a:rPr lang="es-SV" sz="1800" dirty="0" smtClean="0">
                <a:solidFill>
                  <a:schemeClr val="tx1"/>
                </a:solidFill>
              </a:rPr>
              <a:t>se </a:t>
            </a:r>
            <a:r>
              <a:rPr lang="es-SV" sz="1800" dirty="0">
                <a:solidFill>
                  <a:schemeClr val="tx1"/>
                </a:solidFill>
              </a:rPr>
              <a:t>aprende porque los contenidos se van superponiendo y </a:t>
            </a:r>
            <a:r>
              <a:rPr lang="es-SV" sz="1800" dirty="0" smtClean="0">
                <a:solidFill>
                  <a:schemeClr val="tx1"/>
                </a:solidFill>
              </a:rPr>
              <a:t>ampliando.</a:t>
            </a:r>
          </a:p>
          <a:p>
            <a:r>
              <a:rPr lang="es-SV" sz="1800" dirty="0">
                <a:solidFill>
                  <a:schemeClr val="tx1"/>
                </a:solidFill>
              </a:rPr>
              <a:t> El inicio del conocimiento escrito no comienza con la </a:t>
            </a:r>
            <a:r>
              <a:rPr lang="es-SV" sz="1800" dirty="0" smtClean="0">
                <a:solidFill>
                  <a:schemeClr val="tx1"/>
                </a:solidFill>
              </a:rPr>
              <a:t>escolaridad.</a:t>
            </a:r>
          </a:p>
          <a:p>
            <a:r>
              <a:rPr lang="es-SV" sz="1800" dirty="0">
                <a:solidFill>
                  <a:schemeClr val="tx1"/>
                </a:solidFill>
              </a:rPr>
              <a:t>Lo evolutivo (y no lo que programa el libro/proyecto) se va a convertir en la referencia del trabajo pedagógico, esto significa ver y escuchar lo que saben y hacen los niños.</a:t>
            </a:r>
          </a:p>
        </p:txBody>
      </p:sp>
      <p:sp>
        <p:nvSpPr>
          <p:cNvPr id="4" name="3 Marcador de número de diapositiva"/>
          <p:cNvSpPr>
            <a:spLocks noGrp="1"/>
          </p:cNvSpPr>
          <p:nvPr>
            <p:ph type="sldNum" sz="quarter" idx="12"/>
          </p:nvPr>
        </p:nvSpPr>
        <p:spPr/>
        <p:txBody>
          <a:bodyPr/>
          <a:lstStyle/>
          <a:p>
            <a:fld id="{39D76E23-D3F4-4A51-9970-C85A03E03F05}" type="slidenum">
              <a:rPr lang="es-SV" smtClean="0"/>
              <a:t>32</a:t>
            </a:fld>
            <a:endParaRPr lang="es-SV"/>
          </a:p>
        </p:txBody>
      </p:sp>
    </p:spTree>
    <p:extLst>
      <p:ext uri="{BB962C8B-B14F-4D97-AF65-F5344CB8AC3E}">
        <p14:creationId xmlns:p14="http://schemas.microsoft.com/office/powerpoint/2010/main" val="4171381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6237312"/>
            <a:ext cx="9143999" cy="620688"/>
            <a:chOff x="1" y="6237312"/>
            <a:chExt cx="9143999" cy="620688"/>
          </a:xfrm>
        </p:grpSpPr>
        <p:sp>
          <p:nvSpPr>
            <p:cNvPr id="6" name="5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7"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8" name="7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2" name="1 Título"/>
          <p:cNvSpPr>
            <a:spLocks noGrp="1"/>
          </p:cNvSpPr>
          <p:nvPr>
            <p:ph type="title"/>
          </p:nvPr>
        </p:nvSpPr>
        <p:spPr/>
        <p:txBody>
          <a:bodyPr/>
          <a:lstStyle/>
          <a:p>
            <a:pPr algn="l"/>
            <a:r>
              <a:rPr lang="es-SV" b="1" cap="none" dirty="0" smtClean="0">
                <a:solidFill>
                  <a:schemeClr val="accent5"/>
                </a:solidFill>
              </a:rPr>
              <a:t>Algunos principios II</a:t>
            </a:r>
            <a:endParaRPr lang="es-SV" b="1" cap="none" dirty="0">
              <a:solidFill>
                <a:schemeClr val="accent5"/>
              </a:solidFill>
            </a:endParaRPr>
          </a:p>
        </p:txBody>
      </p:sp>
      <p:sp>
        <p:nvSpPr>
          <p:cNvPr id="3" name="2 Marcador de contenido"/>
          <p:cNvSpPr>
            <a:spLocks noGrp="1"/>
          </p:cNvSpPr>
          <p:nvPr>
            <p:ph idx="1"/>
          </p:nvPr>
        </p:nvSpPr>
        <p:spPr/>
        <p:txBody>
          <a:bodyPr>
            <a:normAutofit lnSpcReduction="10000"/>
          </a:bodyPr>
          <a:lstStyle/>
          <a:p>
            <a:r>
              <a:rPr lang="es-SV" dirty="0">
                <a:solidFill>
                  <a:schemeClr val="tx1"/>
                </a:solidFill>
              </a:rPr>
              <a:t>Hemos de buscar y seleccionar un </a:t>
            </a:r>
            <a:r>
              <a:rPr lang="es-SV" b="1" dirty="0">
                <a:solidFill>
                  <a:schemeClr val="tx1"/>
                </a:solidFill>
              </a:rPr>
              <a:t>material gradual</a:t>
            </a:r>
            <a:r>
              <a:rPr lang="es-SV" dirty="0">
                <a:solidFill>
                  <a:schemeClr val="tx1"/>
                </a:solidFill>
              </a:rPr>
              <a:t> que se corresponda con el momento en el que están los niños en su relación con la lectura y la escritura</a:t>
            </a:r>
            <a:r>
              <a:rPr lang="es-SV" dirty="0" smtClean="0">
                <a:solidFill>
                  <a:schemeClr val="tx1"/>
                </a:solidFill>
              </a:rPr>
              <a:t>.</a:t>
            </a:r>
          </a:p>
          <a:p>
            <a:r>
              <a:rPr lang="es-SV" dirty="0">
                <a:solidFill>
                  <a:schemeClr val="tx1"/>
                </a:solidFill>
              </a:rPr>
              <a:t>Fundamentar la enseñanza en</a:t>
            </a:r>
            <a:r>
              <a:rPr lang="es-SV" b="1" dirty="0">
                <a:solidFill>
                  <a:schemeClr val="tx1"/>
                </a:solidFill>
              </a:rPr>
              <a:t> experiencias anteriores</a:t>
            </a:r>
            <a:r>
              <a:rPr lang="es-SV" dirty="0">
                <a:solidFill>
                  <a:schemeClr val="tx1"/>
                </a:solidFill>
              </a:rPr>
              <a:t>, para favorecer las conexiones </a:t>
            </a:r>
            <a:r>
              <a:rPr lang="es-SV" dirty="0" smtClean="0">
                <a:solidFill>
                  <a:schemeClr val="tx1"/>
                </a:solidFill>
              </a:rPr>
              <a:t>significativas.</a:t>
            </a:r>
          </a:p>
          <a:p>
            <a:r>
              <a:rPr lang="es-SV" dirty="0">
                <a:solidFill>
                  <a:schemeClr val="tx1"/>
                </a:solidFill>
              </a:rPr>
              <a:t>Promover la </a:t>
            </a:r>
            <a:r>
              <a:rPr lang="es-SV" b="1" dirty="0">
                <a:solidFill>
                  <a:schemeClr val="tx1"/>
                </a:solidFill>
              </a:rPr>
              <a:t>interacción </a:t>
            </a:r>
            <a:r>
              <a:rPr lang="es-SV" dirty="0">
                <a:solidFill>
                  <a:schemeClr val="tx1"/>
                </a:solidFill>
              </a:rPr>
              <a:t>entre alumnos, el diálogo, el compartir palabras, experiencias, conocimientos </a:t>
            </a:r>
            <a:r>
              <a:rPr lang="es-SV" dirty="0" err="1">
                <a:solidFill>
                  <a:schemeClr val="tx1"/>
                </a:solidFill>
              </a:rPr>
              <a:t>lectoescritores</a:t>
            </a:r>
            <a:r>
              <a:rPr lang="es-SV" dirty="0">
                <a:solidFill>
                  <a:schemeClr val="tx1"/>
                </a:solidFill>
              </a:rPr>
              <a:t>. ¿Aulas silenciosas? ¡No</a:t>
            </a:r>
            <a:r>
              <a:rPr lang="es-SV" dirty="0" smtClean="0">
                <a:solidFill>
                  <a:schemeClr val="tx1"/>
                </a:solidFill>
              </a:rPr>
              <a:t>!</a:t>
            </a:r>
          </a:p>
          <a:p>
            <a:r>
              <a:rPr lang="es-SV" dirty="0">
                <a:solidFill>
                  <a:schemeClr val="tx1"/>
                </a:solidFill>
              </a:rPr>
              <a:t>Crear un </a:t>
            </a:r>
            <a:r>
              <a:rPr lang="es-SV" b="1" dirty="0">
                <a:solidFill>
                  <a:schemeClr val="tx1"/>
                </a:solidFill>
              </a:rPr>
              <a:t>ambiente alfabetizador</a:t>
            </a:r>
            <a:r>
              <a:rPr lang="es-SV" dirty="0">
                <a:solidFill>
                  <a:schemeClr val="tx1"/>
                </a:solidFill>
              </a:rPr>
              <a:t>, incluyendo en el aula materiales del mundo </a:t>
            </a:r>
            <a:r>
              <a:rPr lang="es-SV" dirty="0" smtClean="0">
                <a:solidFill>
                  <a:schemeClr val="tx1"/>
                </a:solidFill>
              </a:rPr>
              <a:t>extraescolar.</a:t>
            </a:r>
            <a:endParaRPr lang="es-SV" dirty="0">
              <a:solidFill>
                <a:schemeClr val="tx1"/>
              </a:solidFill>
            </a:endParaRPr>
          </a:p>
        </p:txBody>
      </p:sp>
      <p:sp>
        <p:nvSpPr>
          <p:cNvPr id="4" name="3 Marcador de número de diapositiva"/>
          <p:cNvSpPr>
            <a:spLocks noGrp="1"/>
          </p:cNvSpPr>
          <p:nvPr>
            <p:ph type="sldNum" sz="quarter" idx="12"/>
          </p:nvPr>
        </p:nvSpPr>
        <p:spPr/>
        <p:txBody>
          <a:bodyPr/>
          <a:lstStyle/>
          <a:p>
            <a:fld id="{39D76E23-D3F4-4A51-9970-C85A03E03F05}" type="slidenum">
              <a:rPr lang="es-SV" smtClean="0"/>
              <a:t>33</a:t>
            </a:fld>
            <a:endParaRPr lang="es-SV"/>
          </a:p>
        </p:txBody>
      </p:sp>
    </p:spTree>
    <p:extLst>
      <p:ext uri="{BB962C8B-B14F-4D97-AF65-F5344CB8AC3E}">
        <p14:creationId xmlns:p14="http://schemas.microsoft.com/office/powerpoint/2010/main" val="2355303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6237312"/>
            <a:ext cx="9143999" cy="620688"/>
            <a:chOff x="1" y="6237312"/>
            <a:chExt cx="9143999" cy="620688"/>
          </a:xfrm>
        </p:grpSpPr>
        <p:sp>
          <p:nvSpPr>
            <p:cNvPr id="6" name="5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7"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8" name="7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2" name="1 Título"/>
          <p:cNvSpPr>
            <a:spLocks noGrp="1"/>
          </p:cNvSpPr>
          <p:nvPr>
            <p:ph type="title"/>
          </p:nvPr>
        </p:nvSpPr>
        <p:spPr/>
        <p:txBody>
          <a:bodyPr/>
          <a:lstStyle/>
          <a:p>
            <a:pPr algn="l"/>
            <a:r>
              <a:rPr lang="es-SV" b="1" cap="none" dirty="0" smtClean="0">
                <a:solidFill>
                  <a:schemeClr val="accent5"/>
                </a:solidFill>
              </a:rPr>
              <a:t>Pautas o rúbricas didácticas</a:t>
            </a:r>
            <a:endParaRPr lang="es-SV" b="1" cap="none" dirty="0">
              <a:solidFill>
                <a:schemeClr val="accent5"/>
              </a:solidFill>
            </a:endParaRPr>
          </a:p>
        </p:txBody>
      </p:sp>
      <p:sp>
        <p:nvSpPr>
          <p:cNvPr id="3" name="2 Marcador de contenido"/>
          <p:cNvSpPr>
            <a:spLocks noGrp="1"/>
          </p:cNvSpPr>
          <p:nvPr>
            <p:ph idx="1"/>
          </p:nvPr>
        </p:nvSpPr>
        <p:spPr>
          <a:xfrm>
            <a:off x="282352" y="1752600"/>
            <a:ext cx="8579296" cy="4373563"/>
          </a:xfrm>
        </p:spPr>
        <p:txBody>
          <a:bodyPr anchor="ctr">
            <a:normAutofit/>
          </a:bodyPr>
          <a:lstStyle/>
          <a:p>
            <a:r>
              <a:rPr lang="es-ES" sz="2000" dirty="0">
                <a:solidFill>
                  <a:schemeClr val="tx1"/>
                </a:solidFill>
              </a:rPr>
              <a:t>D</a:t>
            </a:r>
            <a:r>
              <a:rPr lang="es-ES" sz="2000" dirty="0" smtClean="0">
                <a:solidFill>
                  <a:schemeClr val="tx1"/>
                </a:solidFill>
              </a:rPr>
              <a:t>eberemos considerar </a:t>
            </a:r>
            <a:r>
              <a:rPr lang="es-ES" sz="2000" dirty="0">
                <a:solidFill>
                  <a:schemeClr val="tx1"/>
                </a:solidFill>
              </a:rPr>
              <a:t>qué libro, a qué niño, a qué edad, en qué momento</a:t>
            </a:r>
            <a:r>
              <a:rPr lang="es-ES" sz="2000" dirty="0" smtClean="0">
                <a:solidFill>
                  <a:schemeClr val="tx1"/>
                </a:solidFill>
              </a:rPr>
              <a:t>.</a:t>
            </a:r>
          </a:p>
          <a:p>
            <a:r>
              <a:rPr lang="es-ES" sz="2000" dirty="0">
                <a:solidFill>
                  <a:schemeClr val="tx1"/>
                </a:solidFill>
              </a:rPr>
              <a:t>La extensión de nuestro repertorio bibliográfico será imprescindible para elegir el estímulo adecuado en el momento </a:t>
            </a:r>
            <a:r>
              <a:rPr lang="es-ES" sz="2000" dirty="0" smtClean="0">
                <a:solidFill>
                  <a:schemeClr val="tx1"/>
                </a:solidFill>
              </a:rPr>
              <a:t>oportuno.</a:t>
            </a:r>
          </a:p>
          <a:p>
            <a:r>
              <a:rPr lang="es-ES" sz="2000" dirty="0">
                <a:solidFill>
                  <a:schemeClr val="tx1"/>
                </a:solidFill>
              </a:rPr>
              <a:t>Hacer que los educadores tomen conciencia de que, en sus comentarios o mensajes, no pueden subestimar la lectura, como cuando por </a:t>
            </a:r>
            <a:r>
              <a:rPr lang="es-ES" sz="2000" dirty="0" smtClean="0">
                <a:solidFill>
                  <a:schemeClr val="tx1"/>
                </a:solidFill>
              </a:rPr>
              <a:t>ejemplo </a:t>
            </a:r>
            <a:r>
              <a:rPr lang="es-ES" sz="2000" dirty="0">
                <a:solidFill>
                  <a:schemeClr val="tx1"/>
                </a:solidFill>
              </a:rPr>
              <a:t>le dicen al niño que lea como </a:t>
            </a:r>
            <a:r>
              <a:rPr lang="es-ES" sz="2000" dirty="0" smtClean="0">
                <a:solidFill>
                  <a:schemeClr val="tx1"/>
                </a:solidFill>
              </a:rPr>
              <a:t>castigo.</a:t>
            </a:r>
          </a:p>
          <a:p>
            <a:r>
              <a:rPr lang="es-ES" sz="2000" dirty="0" smtClean="0">
                <a:solidFill>
                  <a:schemeClr val="tx1"/>
                </a:solidFill>
              </a:rPr>
              <a:t>Regalemos libros como estímulos (generar sentido de propiedad en escenarios de limitados recursos!!).</a:t>
            </a:r>
            <a:endParaRPr lang="es-SV" sz="2000" dirty="0">
              <a:solidFill>
                <a:schemeClr val="tx1"/>
              </a:solidFill>
            </a:endParaRPr>
          </a:p>
        </p:txBody>
      </p:sp>
      <p:sp>
        <p:nvSpPr>
          <p:cNvPr id="4" name="3 Marcador de número de diapositiva"/>
          <p:cNvSpPr>
            <a:spLocks noGrp="1"/>
          </p:cNvSpPr>
          <p:nvPr>
            <p:ph type="sldNum" sz="quarter" idx="12"/>
          </p:nvPr>
        </p:nvSpPr>
        <p:spPr/>
        <p:txBody>
          <a:bodyPr/>
          <a:lstStyle/>
          <a:p>
            <a:fld id="{39D76E23-D3F4-4A51-9970-C85A03E03F05}" type="slidenum">
              <a:rPr lang="es-SV" smtClean="0"/>
              <a:t>34</a:t>
            </a:fld>
            <a:endParaRPr lang="es-SV"/>
          </a:p>
        </p:txBody>
      </p:sp>
    </p:spTree>
    <p:extLst>
      <p:ext uri="{BB962C8B-B14F-4D97-AF65-F5344CB8AC3E}">
        <p14:creationId xmlns:p14="http://schemas.microsoft.com/office/powerpoint/2010/main" val="1209378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6237312"/>
            <a:ext cx="9143999" cy="620688"/>
            <a:chOff x="1" y="6237312"/>
            <a:chExt cx="9143999" cy="620688"/>
          </a:xfrm>
        </p:grpSpPr>
        <p:sp>
          <p:nvSpPr>
            <p:cNvPr id="6" name="5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7"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8" name="7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3" name="2 Marcador de contenido"/>
          <p:cNvSpPr>
            <a:spLocks noGrp="1"/>
          </p:cNvSpPr>
          <p:nvPr>
            <p:ph idx="1"/>
          </p:nvPr>
        </p:nvSpPr>
        <p:spPr/>
        <p:txBody>
          <a:bodyPr anchor="ctr"/>
          <a:lstStyle/>
          <a:p>
            <a:r>
              <a:rPr lang="es-ES" dirty="0">
                <a:solidFill>
                  <a:schemeClr val="tx1"/>
                </a:solidFill>
              </a:rPr>
              <a:t>El educador -padre o docente- puede extraviarse en la abundante producción de libros infantiles y juveniles.  Sólo en España se producen más de cinco mil títulos anuales.</a:t>
            </a:r>
            <a:endParaRPr lang="es-SV" dirty="0">
              <a:solidFill>
                <a:schemeClr val="tx1"/>
              </a:solidFill>
            </a:endParaRPr>
          </a:p>
          <a:p>
            <a:r>
              <a:rPr lang="es-ES" dirty="0">
                <a:solidFill>
                  <a:schemeClr val="tx1"/>
                </a:solidFill>
              </a:rPr>
              <a:t>U</a:t>
            </a:r>
            <a:r>
              <a:rPr lang="es-ES" dirty="0" smtClean="0">
                <a:solidFill>
                  <a:schemeClr val="tx1"/>
                </a:solidFill>
              </a:rPr>
              <a:t>n </a:t>
            </a:r>
            <a:r>
              <a:rPr lang="es-ES" dirty="0">
                <a:solidFill>
                  <a:schemeClr val="tx1"/>
                </a:solidFill>
              </a:rPr>
              <a:t>niño </a:t>
            </a:r>
            <a:r>
              <a:rPr lang="es-ES" dirty="0" smtClean="0">
                <a:solidFill>
                  <a:schemeClr val="tx1"/>
                </a:solidFill>
              </a:rPr>
              <a:t>lector </a:t>
            </a:r>
            <a:r>
              <a:rPr lang="es-ES" dirty="0">
                <a:solidFill>
                  <a:schemeClr val="tx1"/>
                </a:solidFill>
              </a:rPr>
              <a:t>debería incluir entre sus lecturas a los </a:t>
            </a:r>
            <a:r>
              <a:rPr lang="es-ES" dirty="0" smtClean="0">
                <a:solidFill>
                  <a:schemeClr val="tx1"/>
                </a:solidFill>
              </a:rPr>
              <a:t>clásicos: </a:t>
            </a:r>
            <a:r>
              <a:rPr lang="es-ES" dirty="0" err="1" smtClean="0">
                <a:solidFill>
                  <a:schemeClr val="tx1"/>
                </a:solidFill>
              </a:rPr>
              <a:t>Perrault</a:t>
            </a:r>
            <a:r>
              <a:rPr lang="es-ES" dirty="0">
                <a:solidFill>
                  <a:schemeClr val="tx1"/>
                </a:solidFill>
              </a:rPr>
              <a:t>, Defoe, Swift, los Grimm, Andersen, Carroll, </a:t>
            </a:r>
            <a:r>
              <a:rPr lang="es-ES" dirty="0" err="1">
                <a:solidFill>
                  <a:schemeClr val="tx1"/>
                </a:solidFill>
              </a:rPr>
              <a:t>Barrie</a:t>
            </a:r>
            <a:r>
              <a:rPr lang="es-ES" dirty="0">
                <a:solidFill>
                  <a:schemeClr val="tx1"/>
                </a:solidFill>
              </a:rPr>
              <a:t>, entre </a:t>
            </a:r>
            <a:r>
              <a:rPr lang="es-ES" dirty="0" smtClean="0">
                <a:solidFill>
                  <a:schemeClr val="tx1"/>
                </a:solidFill>
              </a:rPr>
              <a:t>otros.</a:t>
            </a:r>
            <a:endParaRPr lang="es-SV" dirty="0">
              <a:solidFill>
                <a:schemeClr val="tx1"/>
              </a:solidFill>
            </a:endParaRPr>
          </a:p>
        </p:txBody>
      </p:sp>
      <p:sp>
        <p:nvSpPr>
          <p:cNvPr id="2" name="1 Marcador de número de diapositiva"/>
          <p:cNvSpPr>
            <a:spLocks noGrp="1"/>
          </p:cNvSpPr>
          <p:nvPr>
            <p:ph type="sldNum" sz="quarter" idx="12"/>
          </p:nvPr>
        </p:nvSpPr>
        <p:spPr/>
        <p:txBody>
          <a:bodyPr/>
          <a:lstStyle/>
          <a:p>
            <a:fld id="{39D76E23-D3F4-4A51-9970-C85A03E03F05}" type="slidenum">
              <a:rPr lang="es-SV" smtClean="0"/>
              <a:t>35</a:t>
            </a:fld>
            <a:endParaRPr lang="es-SV"/>
          </a:p>
        </p:txBody>
      </p:sp>
      <p:sp>
        <p:nvSpPr>
          <p:cNvPr id="12" name="1 Título"/>
          <p:cNvSpPr>
            <a:spLocks noGrp="1"/>
          </p:cNvSpPr>
          <p:nvPr>
            <p:ph type="title"/>
          </p:nvPr>
        </p:nvSpPr>
        <p:spPr/>
        <p:txBody>
          <a:bodyPr/>
          <a:lstStyle/>
          <a:p>
            <a:pPr algn="l"/>
            <a:r>
              <a:rPr lang="es-SV" b="1" cap="none" dirty="0" smtClean="0">
                <a:solidFill>
                  <a:schemeClr val="accent5"/>
                </a:solidFill>
              </a:rPr>
              <a:t>Pautas o rúbricas didácticas</a:t>
            </a:r>
            <a:endParaRPr lang="es-SV" b="1" cap="none" dirty="0">
              <a:solidFill>
                <a:schemeClr val="accent5"/>
              </a:solidFill>
            </a:endParaRPr>
          </a:p>
        </p:txBody>
      </p:sp>
    </p:spTree>
    <p:extLst>
      <p:ext uri="{BB962C8B-B14F-4D97-AF65-F5344CB8AC3E}">
        <p14:creationId xmlns:p14="http://schemas.microsoft.com/office/powerpoint/2010/main" val="1651094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1" y="6237312"/>
            <a:ext cx="9143999" cy="620688"/>
            <a:chOff x="1" y="6237312"/>
            <a:chExt cx="9143999" cy="620688"/>
          </a:xfrm>
        </p:grpSpPr>
        <p:sp>
          <p:nvSpPr>
            <p:cNvPr id="10" name="9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11"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12" name="11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3"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8" name="1 Título"/>
          <p:cNvSpPr>
            <a:spLocks noGrp="1"/>
          </p:cNvSpPr>
          <p:nvPr>
            <p:ph type="title"/>
          </p:nvPr>
        </p:nvSpPr>
        <p:spPr/>
        <p:txBody>
          <a:bodyPr>
            <a:normAutofit/>
          </a:bodyPr>
          <a:lstStyle/>
          <a:p>
            <a:pPr algn="l"/>
            <a:r>
              <a:rPr lang="es-SV" sz="3600" b="1" cap="none" dirty="0" smtClean="0">
                <a:solidFill>
                  <a:schemeClr val="accent5"/>
                </a:solidFill>
              </a:rPr>
              <a:t>Pautas educativas</a:t>
            </a:r>
            <a:endParaRPr lang="es-SV" sz="3600" b="1" cap="none" dirty="0">
              <a:solidFill>
                <a:schemeClr val="accent5"/>
              </a:solidFill>
            </a:endParaRPr>
          </a:p>
        </p:txBody>
      </p:sp>
      <p:sp>
        <p:nvSpPr>
          <p:cNvPr id="2" name="1 Marcador de número de diapositiva"/>
          <p:cNvSpPr>
            <a:spLocks noGrp="1"/>
          </p:cNvSpPr>
          <p:nvPr>
            <p:ph type="sldNum" sz="quarter" idx="12"/>
          </p:nvPr>
        </p:nvSpPr>
        <p:spPr/>
        <p:txBody>
          <a:bodyPr/>
          <a:lstStyle/>
          <a:p>
            <a:fld id="{39D76E23-D3F4-4A51-9970-C85A03E03F05}" type="slidenum">
              <a:rPr lang="es-SV" smtClean="0"/>
              <a:t>36</a:t>
            </a:fld>
            <a:endParaRPr lang="es-SV"/>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529418254"/>
              </p:ext>
            </p:extLst>
          </p:nvPr>
        </p:nvGraphicFramePr>
        <p:xfrm>
          <a:off x="251521" y="1752600"/>
          <a:ext cx="8640959" cy="4268688"/>
        </p:xfrm>
        <a:graphic>
          <a:graphicData uri="http://schemas.openxmlformats.org/drawingml/2006/table">
            <a:tbl>
              <a:tblPr firstRow="1" bandRow="1">
                <a:tableStyleId>{5C22544A-7EE6-4342-B048-85BDC9FD1C3A}</a:tableStyleId>
              </a:tblPr>
              <a:tblGrid>
                <a:gridCol w="1761443">
                  <a:extLst>
                    <a:ext uri="{9D8B030D-6E8A-4147-A177-3AD203B41FA5}">
                      <a16:colId xmlns:a16="http://schemas.microsoft.com/office/drawing/2014/main" val="20000"/>
                    </a:ext>
                  </a:extLst>
                </a:gridCol>
                <a:gridCol w="2538148">
                  <a:extLst>
                    <a:ext uri="{9D8B030D-6E8A-4147-A177-3AD203B41FA5}">
                      <a16:colId xmlns:a16="http://schemas.microsoft.com/office/drawing/2014/main" val="20001"/>
                    </a:ext>
                  </a:extLst>
                </a:gridCol>
                <a:gridCol w="2296014">
                  <a:extLst>
                    <a:ext uri="{9D8B030D-6E8A-4147-A177-3AD203B41FA5}">
                      <a16:colId xmlns:a16="http://schemas.microsoft.com/office/drawing/2014/main" val="20002"/>
                    </a:ext>
                  </a:extLst>
                </a:gridCol>
                <a:gridCol w="2045354">
                  <a:extLst>
                    <a:ext uri="{9D8B030D-6E8A-4147-A177-3AD203B41FA5}">
                      <a16:colId xmlns:a16="http://schemas.microsoft.com/office/drawing/2014/main" val="20003"/>
                    </a:ext>
                  </a:extLst>
                </a:gridCol>
              </a:tblGrid>
              <a:tr h="301720">
                <a:tc gridSpan="4">
                  <a:txBody>
                    <a:bodyPr/>
                    <a:lstStyle/>
                    <a:p>
                      <a:pPr algn="ctr">
                        <a:spcAft>
                          <a:spcPts val="0"/>
                        </a:spcAft>
                      </a:pPr>
                      <a:r>
                        <a:rPr lang="es-ES_tradnl" sz="1200" b="1" dirty="0">
                          <a:effectLst/>
                        </a:rPr>
                        <a:t>ETAPAS DEL DESARROLLO INTELECTUAL DEL NIÑO</a:t>
                      </a:r>
                      <a:endParaRPr lang="es-SV" sz="1200" b="1" dirty="0">
                        <a:effectLst/>
                        <a:latin typeface="Times New Roman"/>
                        <a:ea typeface="Times New Roman"/>
                      </a:endParaRPr>
                    </a:p>
                  </a:txBody>
                  <a:tcPr marL="44450" marR="44450" marT="0" marB="0" anchor="ct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10000"/>
                  </a:ext>
                </a:extLst>
              </a:tr>
              <a:tr h="188903">
                <a:tc>
                  <a:txBody>
                    <a:bodyPr/>
                    <a:lstStyle/>
                    <a:p>
                      <a:pPr algn="ctr">
                        <a:spcAft>
                          <a:spcPts val="0"/>
                        </a:spcAft>
                      </a:pPr>
                      <a:r>
                        <a:rPr lang="es-ES_tradnl" sz="1200" b="1">
                          <a:solidFill>
                            <a:srgbClr val="C00000"/>
                          </a:solidFill>
                          <a:effectLst/>
                        </a:rPr>
                        <a:t>ETAPAS</a:t>
                      </a:r>
                      <a:endParaRPr lang="es-SV" sz="1200" b="1">
                        <a:solidFill>
                          <a:srgbClr val="C00000"/>
                        </a:solidFill>
                        <a:effectLst/>
                        <a:latin typeface="Times New Roman"/>
                        <a:ea typeface="Times New Roman"/>
                      </a:endParaRPr>
                    </a:p>
                  </a:txBody>
                  <a:tcPr marL="44450" marR="44450" marT="0" marB="0" anchor="ctr"/>
                </a:tc>
                <a:tc>
                  <a:txBody>
                    <a:bodyPr/>
                    <a:lstStyle/>
                    <a:p>
                      <a:pPr algn="ctr">
                        <a:spcAft>
                          <a:spcPts val="0"/>
                        </a:spcAft>
                      </a:pPr>
                      <a:r>
                        <a:rPr lang="es-ES_tradnl" sz="1200" b="1">
                          <a:solidFill>
                            <a:srgbClr val="C00000"/>
                          </a:solidFill>
                          <a:effectLst/>
                        </a:rPr>
                        <a:t>PREDOMINA</a:t>
                      </a:r>
                      <a:endParaRPr lang="es-SV" sz="1200" b="1">
                        <a:solidFill>
                          <a:srgbClr val="C00000"/>
                        </a:solidFill>
                        <a:effectLst/>
                        <a:latin typeface="Times New Roman"/>
                        <a:ea typeface="Times New Roman"/>
                      </a:endParaRPr>
                    </a:p>
                  </a:txBody>
                  <a:tcPr marL="44450" marR="44450" marT="0" marB="0" anchor="ctr"/>
                </a:tc>
                <a:tc>
                  <a:txBody>
                    <a:bodyPr/>
                    <a:lstStyle/>
                    <a:p>
                      <a:pPr algn="ctr">
                        <a:spcAft>
                          <a:spcPts val="0"/>
                        </a:spcAft>
                      </a:pPr>
                      <a:r>
                        <a:rPr lang="es-ES_tradnl" sz="1200" b="1">
                          <a:solidFill>
                            <a:srgbClr val="C00000"/>
                          </a:solidFill>
                          <a:effectLst/>
                        </a:rPr>
                        <a:t>APORTE</a:t>
                      </a:r>
                      <a:endParaRPr lang="es-SV" sz="1200" b="1">
                        <a:solidFill>
                          <a:srgbClr val="C00000"/>
                        </a:solidFill>
                        <a:effectLst/>
                        <a:latin typeface="Times New Roman"/>
                        <a:ea typeface="Times New Roman"/>
                      </a:endParaRPr>
                    </a:p>
                  </a:txBody>
                  <a:tcPr marL="44450" marR="44450" marT="0" marB="0" anchor="ctr"/>
                </a:tc>
                <a:tc>
                  <a:txBody>
                    <a:bodyPr/>
                    <a:lstStyle/>
                    <a:p>
                      <a:pPr algn="ctr">
                        <a:spcAft>
                          <a:spcPts val="0"/>
                        </a:spcAft>
                      </a:pPr>
                      <a:r>
                        <a:rPr lang="es-ES_tradnl" sz="1200" b="1" dirty="0">
                          <a:solidFill>
                            <a:srgbClr val="C00000"/>
                          </a:solidFill>
                          <a:effectLst/>
                        </a:rPr>
                        <a:t>PUEDEN</a:t>
                      </a:r>
                      <a:endParaRPr lang="es-SV" sz="1200" b="1" dirty="0">
                        <a:solidFill>
                          <a:srgbClr val="C00000"/>
                        </a:solidFill>
                        <a:effectLst/>
                        <a:latin typeface="Times New Roman"/>
                        <a:ea typeface="Times New Roman"/>
                      </a:endParaRPr>
                    </a:p>
                  </a:txBody>
                  <a:tcPr marL="44450" marR="44450" marT="0" marB="0" anchor="ctr"/>
                </a:tc>
                <a:extLst>
                  <a:ext uri="{0D108BD9-81ED-4DB2-BD59-A6C34878D82A}">
                    <a16:rowId xmlns:a16="http://schemas.microsoft.com/office/drawing/2014/main" val="10001"/>
                  </a:ext>
                </a:extLst>
              </a:tr>
              <a:tr h="944516">
                <a:tc>
                  <a:txBody>
                    <a:bodyPr/>
                    <a:lstStyle/>
                    <a:p>
                      <a:pPr>
                        <a:spcAft>
                          <a:spcPts val="0"/>
                        </a:spcAft>
                      </a:pPr>
                      <a:r>
                        <a:rPr lang="es-ES_tradnl" sz="1200">
                          <a:effectLst/>
                        </a:rPr>
                        <a:t>Primera infancia</a:t>
                      </a:r>
                      <a:endParaRPr lang="es-SV" sz="1200">
                        <a:effectLst/>
                      </a:endParaRPr>
                    </a:p>
                    <a:p>
                      <a:pPr>
                        <a:spcAft>
                          <a:spcPts val="0"/>
                        </a:spcAft>
                      </a:pPr>
                      <a:r>
                        <a:rPr lang="es-ES_tradnl" sz="1200">
                          <a:effectLst/>
                        </a:rPr>
                        <a:t>(0 - 2 años)</a:t>
                      </a:r>
                      <a:endParaRPr lang="es-SV" sz="1200">
                        <a:effectLst/>
                      </a:endParaRPr>
                    </a:p>
                    <a:p>
                      <a:pPr>
                        <a:spcAft>
                          <a:spcPts val="0"/>
                        </a:spcAft>
                      </a:pPr>
                      <a:r>
                        <a:rPr lang="es-ES_tradnl" sz="1200">
                          <a:effectLst/>
                        </a:rPr>
                        <a:t>Edad del ritmo</a:t>
                      </a:r>
                      <a:endParaRPr lang="es-SV" sz="1200">
                        <a:effectLst/>
                      </a:endParaRPr>
                    </a:p>
                    <a:p>
                      <a:pPr>
                        <a:spcAft>
                          <a:spcPts val="0"/>
                        </a:spcAft>
                      </a:pPr>
                      <a:r>
                        <a:rPr lang="es-ES_tradnl" sz="1200">
                          <a:effectLst/>
                        </a:rPr>
                        <a:t>Estado de emulsión</a:t>
                      </a:r>
                      <a:endParaRPr lang="es-SV" sz="1200">
                        <a:effectLst/>
                        <a:latin typeface="Times New Roman"/>
                        <a:ea typeface="Times New Roman"/>
                      </a:endParaRPr>
                    </a:p>
                  </a:txBody>
                  <a:tcPr marL="44450" marR="44450" marT="0" marB="0" anchor="ctr"/>
                </a:tc>
                <a:tc>
                  <a:txBody>
                    <a:bodyPr/>
                    <a:lstStyle/>
                    <a:p>
                      <a:pPr>
                        <a:spcAft>
                          <a:spcPts val="0"/>
                        </a:spcAft>
                      </a:pPr>
                      <a:r>
                        <a:rPr lang="es-ES_tradnl" sz="1200">
                          <a:effectLst/>
                        </a:rPr>
                        <a:t>Pensamiento sensorio-motriz</a:t>
                      </a:r>
                      <a:endParaRPr lang="es-SV" sz="1200">
                        <a:effectLst/>
                      </a:endParaRPr>
                    </a:p>
                    <a:p>
                      <a:pPr>
                        <a:spcAft>
                          <a:spcPts val="0"/>
                        </a:spcAft>
                      </a:pPr>
                      <a:r>
                        <a:rPr lang="es-ES_tradnl" sz="1200">
                          <a:effectLst/>
                        </a:rPr>
                        <a:t>Maduración, crecimiento.</a:t>
                      </a:r>
                      <a:endParaRPr lang="es-SV" sz="1200">
                        <a:effectLst/>
                      </a:endParaRPr>
                    </a:p>
                    <a:p>
                      <a:pPr>
                        <a:spcAft>
                          <a:spcPts val="0"/>
                        </a:spcAft>
                      </a:pPr>
                      <a:r>
                        <a:rPr lang="es-ES_tradnl" sz="1200">
                          <a:effectLst/>
                        </a:rPr>
                        <a:t>Realismo. Animismo</a:t>
                      </a:r>
                      <a:endParaRPr lang="es-SV" sz="1200">
                        <a:effectLst/>
                        <a:latin typeface="Times New Roman"/>
                        <a:ea typeface="Times New Roman"/>
                      </a:endParaRPr>
                    </a:p>
                  </a:txBody>
                  <a:tcPr marL="44450" marR="44450" marT="0" marB="0" anchor="ctr"/>
                </a:tc>
                <a:tc>
                  <a:txBody>
                    <a:bodyPr/>
                    <a:lstStyle/>
                    <a:p>
                      <a:pPr>
                        <a:spcAft>
                          <a:spcPts val="0"/>
                        </a:spcAft>
                      </a:pPr>
                      <a:r>
                        <a:rPr lang="es-ES_tradnl" sz="1200">
                          <a:effectLst/>
                        </a:rPr>
                        <a:t>Cuidados higiénicos-dietéticos</a:t>
                      </a:r>
                      <a:endParaRPr lang="es-SV" sz="1200">
                        <a:effectLst/>
                      </a:endParaRPr>
                    </a:p>
                    <a:p>
                      <a:pPr>
                        <a:spcAft>
                          <a:spcPts val="0"/>
                        </a:spcAft>
                      </a:pPr>
                      <a:r>
                        <a:rPr lang="es-ES_tradnl" sz="1200">
                          <a:effectLst/>
                        </a:rPr>
                        <a:t>Estimulación por sentidos (mecer, aportar diferentes texturas, música, etc.)</a:t>
                      </a:r>
                      <a:endParaRPr lang="es-SV" sz="1200">
                        <a:effectLst/>
                        <a:latin typeface="Times New Roman"/>
                        <a:ea typeface="Times New Roman"/>
                      </a:endParaRPr>
                    </a:p>
                  </a:txBody>
                  <a:tcPr marL="44450" marR="44450" marT="0" marB="0" anchor="ctr"/>
                </a:tc>
                <a:tc>
                  <a:txBody>
                    <a:bodyPr/>
                    <a:lstStyle/>
                    <a:p>
                      <a:pPr>
                        <a:spcAft>
                          <a:spcPts val="0"/>
                        </a:spcAft>
                      </a:pPr>
                      <a:r>
                        <a:rPr lang="es-ES_tradnl" sz="1200">
                          <a:effectLst/>
                        </a:rPr>
                        <a:t>Pueden pautarse ansiedades por inducción, condicionamiento o imitación</a:t>
                      </a:r>
                      <a:endParaRPr lang="es-SV" sz="1200">
                        <a:effectLst/>
                        <a:latin typeface="Times New Roman"/>
                        <a:ea typeface="Times New Roman"/>
                      </a:endParaRPr>
                    </a:p>
                  </a:txBody>
                  <a:tcPr marL="44450" marR="44450" marT="0" marB="0" anchor="ctr"/>
                </a:tc>
                <a:extLst>
                  <a:ext uri="{0D108BD9-81ED-4DB2-BD59-A6C34878D82A}">
                    <a16:rowId xmlns:a16="http://schemas.microsoft.com/office/drawing/2014/main" val="10002"/>
                  </a:ext>
                </a:extLst>
              </a:tr>
              <a:tr h="1511226">
                <a:tc>
                  <a:txBody>
                    <a:bodyPr/>
                    <a:lstStyle/>
                    <a:p>
                      <a:pPr>
                        <a:spcAft>
                          <a:spcPts val="0"/>
                        </a:spcAft>
                      </a:pPr>
                      <a:r>
                        <a:rPr lang="es-ES_tradnl" sz="1200">
                          <a:effectLst/>
                        </a:rPr>
                        <a:t>Segunda infancia</a:t>
                      </a:r>
                      <a:endParaRPr lang="es-SV" sz="1200">
                        <a:effectLst/>
                      </a:endParaRPr>
                    </a:p>
                    <a:p>
                      <a:pPr>
                        <a:spcAft>
                          <a:spcPts val="0"/>
                        </a:spcAft>
                      </a:pPr>
                      <a:r>
                        <a:rPr lang="es-ES_tradnl" sz="1200">
                          <a:effectLst/>
                        </a:rPr>
                        <a:t>(2 -5 años)</a:t>
                      </a:r>
                      <a:endParaRPr lang="es-SV" sz="1200">
                        <a:effectLst/>
                      </a:endParaRPr>
                    </a:p>
                    <a:p>
                      <a:pPr>
                        <a:spcAft>
                          <a:spcPts val="0"/>
                        </a:spcAft>
                      </a:pPr>
                      <a:r>
                        <a:rPr lang="es-ES_tradnl" sz="1200">
                          <a:effectLst/>
                        </a:rPr>
                        <a:t>Edad fabulosa</a:t>
                      </a:r>
                      <a:endParaRPr lang="es-SV" sz="1200">
                        <a:effectLst/>
                      </a:endParaRPr>
                    </a:p>
                    <a:p>
                      <a:pPr>
                        <a:spcAft>
                          <a:spcPts val="0"/>
                        </a:spcAft>
                      </a:pPr>
                      <a:r>
                        <a:rPr lang="es-ES_tradnl" sz="1200">
                          <a:effectLst/>
                        </a:rPr>
                        <a:t>Codificación de la imagen</a:t>
                      </a:r>
                      <a:endParaRPr lang="es-SV" sz="1200">
                        <a:effectLst/>
                        <a:latin typeface="Times New Roman"/>
                        <a:ea typeface="Times New Roman"/>
                      </a:endParaRPr>
                    </a:p>
                  </a:txBody>
                  <a:tcPr marL="44450" marR="44450" marT="0" marB="0" anchor="ctr"/>
                </a:tc>
                <a:tc>
                  <a:txBody>
                    <a:bodyPr/>
                    <a:lstStyle/>
                    <a:p>
                      <a:pPr>
                        <a:spcAft>
                          <a:spcPts val="0"/>
                        </a:spcAft>
                      </a:pPr>
                      <a:r>
                        <a:rPr lang="es-ES_tradnl" sz="1200" dirty="0">
                          <a:effectLst/>
                        </a:rPr>
                        <a:t>Pensamiento simbólico.  Acción, marcha, movimiento, adquisición del lenguaje, conciencia del sexo opuesto, autocontrol de esfínteres, celos fraternos, egocentrismo.  Mundo antropocéntrico y antropomórfico.</a:t>
                      </a:r>
                      <a:endParaRPr lang="es-SV" sz="1200" dirty="0">
                        <a:effectLst/>
                        <a:latin typeface="Times New Roman"/>
                        <a:ea typeface="Times New Roman"/>
                      </a:endParaRPr>
                    </a:p>
                  </a:txBody>
                  <a:tcPr marL="44450" marR="44450" marT="0" marB="0" anchor="ctr"/>
                </a:tc>
                <a:tc>
                  <a:txBody>
                    <a:bodyPr/>
                    <a:lstStyle/>
                    <a:p>
                      <a:pPr>
                        <a:spcAft>
                          <a:spcPts val="0"/>
                        </a:spcAft>
                      </a:pPr>
                      <a:r>
                        <a:rPr lang="es-ES_tradnl" sz="1200" dirty="0">
                          <a:effectLst/>
                        </a:rPr>
                        <a:t>Equilibrio afectivo.</a:t>
                      </a:r>
                      <a:endParaRPr lang="es-SV" sz="1200" dirty="0">
                        <a:effectLst/>
                      </a:endParaRPr>
                    </a:p>
                    <a:p>
                      <a:pPr>
                        <a:spcAft>
                          <a:spcPts val="0"/>
                        </a:spcAft>
                      </a:pPr>
                      <a:r>
                        <a:rPr lang="es-ES_tradnl" sz="1200" dirty="0">
                          <a:effectLst/>
                        </a:rPr>
                        <a:t>Núcleo primario armonioso.</a:t>
                      </a:r>
                      <a:endParaRPr lang="es-SV" sz="1200" dirty="0">
                        <a:effectLst/>
                      </a:endParaRPr>
                    </a:p>
                    <a:p>
                      <a:pPr>
                        <a:spcAft>
                          <a:spcPts val="0"/>
                        </a:spcAft>
                      </a:pPr>
                      <a:r>
                        <a:rPr lang="es-ES_tradnl" sz="1200" dirty="0">
                          <a:effectLst/>
                        </a:rPr>
                        <a:t>Juego.  Literatura.</a:t>
                      </a:r>
                      <a:endParaRPr lang="es-SV" sz="1200" dirty="0">
                        <a:effectLst/>
                      </a:endParaRPr>
                    </a:p>
                    <a:p>
                      <a:pPr>
                        <a:spcAft>
                          <a:spcPts val="0"/>
                        </a:spcAft>
                      </a:pPr>
                      <a:r>
                        <a:rPr lang="es-ES_tradnl" sz="1200" dirty="0">
                          <a:effectLst/>
                        </a:rPr>
                        <a:t>Socialización por encuentro con pares.</a:t>
                      </a:r>
                      <a:endParaRPr lang="es-SV" sz="1200" dirty="0">
                        <a:effectLst/>
                        <a:latin typeface="Times New Roman"/>
                        <a:ea typeface="Times New Roman"/>
                      </a:endParaRPr>
                    </a:p>
                  </a:txBody>
                  <a:tcPr marL="44450" marR="44450" marT="0" marB="0" anchor="ctr"/>
                </a:tc>
                <a:tc>
                  <a:txBody>
                    <a:bodyPr/>
                    <a:lstStyle/>
                    <a:p>
                      <a:pPr>
                        <a:spcAft>
                          <a:spcPts val="0"/>
                        </a:spcAft>
                      </a:pPr>
                      <a:r>
                        <a:rPr lang="es-ES_tradnl" sz="1200" dirty="0">
                          <a:effectLst/>
                        </a:rPr>
                        <a:t>Generarse miedos.</a:t>
                      </a:r>
                      <a:endParaRPr lang="es-SV" sz="1200" dirty="0">
                        <a:effectLst/>
                      </a:endParaRPr>
                    </a:p>
                    <a:p>
                      <a:pPr>
                        <a:spcAft>
                          <a:spcPts val="0"/>
                        </a:spcAft>
                      </a:pPr>
                      <a:r>
                        <a:rPr lang="es-ES_tradnl" sz="1200" dirty="0">
                          <a:effectLst/>
                        </a:rPr>
                        <a:t>Crearse intereses:  por ej. a través de aportes de salas de lectura infantil (teatro, títeres, etc.)</a:t>
                      </a:r>
                      <a:endParaRPr lang="es-SV" sz="1200" dirty="0">
                        <a:effectLst/>
                        <a:latin typeface="Times New Roman"/>
                        <a:ea typeface="Times New Roman"/>
                      </a:endParaRPr>
                    </a:p>
                  </a:txBody>
                  <a:tcPr marL="44450" marR="44450" marT="0" marB="0" anchor="ctr"/>
                </a:tc>
                <a:extLst>
                  <a:ext uri="{0D108BD9-81ED-4DB2-BD59-A6C34878D82A}">
                    <a16:rowId xmlns:a16="http://schemas.microsoft.com/office/drawing/2014/main" val="10003"/>
                  </a:ext>
                </a:extLst>
              </a:tr>
              <a:tr h="1322323">
                <a:tc>
                  <a:txBody>
                    <a:bodyPr/>
                    <a:lstStyle/>
                    <a:p>
                      <a:pPr>
                        <a:spcAft>
                          <a:spcPts val="0"/>
                        </a:spcAft>
                      </a:pPr>
                      <a:r>
                        <a:rPr lang="es-ES_tradnl" sz="1200" dirty="0">
                          <a:effectLst/>
                        </a:rPr>
                        <a:t>Tercera infancia</a:t>
                      </a:r>
                      <a:endParaRPr lang="es-SV" sz="1200" dirty="0">
                        <a:effectLst/>
                      </a:endParaRPr>
                    </a:p>
                    <a:p>
                      <a:pPr>
                        <a:spcAft>
                          <a:spcPts val="0"/>
                        </a:spcAft>
                      </a:pPr>
                      <a:r>
                        <a:rPr lang="es-ES_tradnl" sz="1200" dirty="0">
                          <a:effectLst/>
                        </a:rPr>
                        <a:t>(6 años a pubertad)</a:t>
                      </a:r>
                      <a:endParaRPr lang="es-SV" sz="1200" dirty="0">
                        <a:effectLst/>
                      </a:endParaRPr>
                    </a:p>
                    <a:p>
                      <a:pPr>
                        <a:spcAft>
                          <a:spcPts val="0"/>
                        </a:spcAft>
                      </a:pPr>
                      <a:r>
                        <a:rPr lang="es-ES_tradnl" sz="1200" dirty="0">
                          <a:effectLst/>
                        </a:rPr>
                        <a:t>Puede ordenar conceptos</a:t>
                      </a:r>
                      <a:endParaRPr lang="es-SV" sz="1200" dirty="0">
                        <a:effectLst/>
                      </a:endParaRPr>
                    </a:p>
                    <a:p>
                      <a:pPr>
                        <a:spcAft>
                          <a:spcPts val="0"/>
                        </a:spcAft>
                      </a:pPr>
                      <a:r>
                        <a:rPr lang="es-ES_tradnl" sz="1200" dirty="0">
                          <a:effectLst/>
                        </a:rPr>
                        <a:t>Edad heroica</a:t>
                      </a:r>
                      <a:endParaRPr lang="es-SV" sz="1200" dirty="0">
                        <a:effectLst/>
                        <a:latin typeface="Times New Roman"/>
                        <a:ea typeface="Times New Roman"/>
                      </a:endParaRPr>
                    </a:p>
                  </a:txBody>
                  <a:tcPr marL="44450" marR="44450" marT="0" marB="0" anchor="ctr"/>
                </a:tc>
                <a:tc>
                  <a:txBody>
                    <a:bodyPr/>
                    <a:lstStyle/>
                    <a:p>
                      <a:pPr>
                        <a:spcAft>
                          <a:spcPts val="0"/>
                        </a:spcAft>
                      </a:pPr>
                      <a:r>
                        <a:rPr lang="es-ES_tradnl" sz="1200">
                          <a:effectLst/>
                        </a:rPr>
                        <a:t>Del preconcepto al concepto.</a:t>
                      </a:r>
                      <a:endParaRPr lang="es-SV" sz="1200">
                        <a:effectLst/>
                      </a:endParaRPr>
                    </a:p>
                    <a:p>
                      <a:pPr>
                        <a:spcAft>
                          <a:spcPts val="0"/>
                        </a:spcAft>
                      </a:pPr>
                      <a:r>
                        <a:rPr lang="es-ES_tradnl" sz="1200">
                          <a:effectLst/>
                        </a:rPr>
                        <a:t>Relaciona conceptos, puede ordenarlos y razonar.</a:t>
                      </a:r>
                      <a:endParaRPr lang="es-SV" sz="1200">
                        <a:effectLst/>
                      </a:endParaRPr>
                    </a:p>
                    <a:p>
                      <a:pPr>
                        <a:spcAft>
                          <a:spcPts val="0"/>
                        </a:spcAft>
                      </a:pPr>
                      <a:r>
                        <a:rPr lang="es-ES_tradnl" sz="1200">
                          <a:effectLst/>
                        </a:rPr>
                        <a:t>El pensamiento va del preoperacional (4 años) al operacional concreto (8 años) y luego al abstracto.</a:t>
                      </a:r>
                      <a:endParaRPr lang="es-SV" sz="1200">
                        <a:effectLst/>
                        <a:latin typeface="Times New Roman"/>
                        <a:ea typeface="Times New Roman"/>
                      </a:endParaRPr>
                    </a:p>
                  </a:txBody>
                  <a:tcPr marL="44450" marR="44450" marT="0" marB="0" anchor="ctr"/>
                </a:tc>
                <a:tc>
                  <a:txBody>
                    <a:bodyPr/>
                    <a:lstStyle/>
                    <a:p>
                      <a:pPr>
                        <a:spcAft>
                          <a:spcPts val="0"/>
                        </a:spcAft>
                      </a:pPr>
                      <a:r>
                        <a:rPr lang="es-ES_tradnl" sz="1200">
                          <a:effectLst/>
                        </a:rPr>
                        <a:t>Cuidar "destete afectivo".</a:t>
                      </a:r>
                      <a:endParaRPr lang="es-SV" sz="1200">
                        <a:effectLst/>
                      </a:endParaRPr>
                    </a:p>
                    <a:p>
                      <a:pPr>
                        <a:spcAft>
                          <a:spcPts val="0"/>
                        </a:spcAft>
                      </a:pPr>
                      <a:r>
                        <a:rPr lang="es-ES_tradnl" sz="1200">
                          <a:effectLst/>
                        </a:rPr>
                        <a:t>En la escuela necesita conquistar su lugar,  trabajo intelectual, debe competir,  </a:t>
                      </a:r>
                      <a:endParaRPr lang="es-SV" sz="1200">
                        <a:effectLst/>
                      </a:endParaRPr>
                    </a:p>
                    <a:p>
                      <a:pPr>
                        <a:spcAft>
                          <a:spcPts val="0"/>
                        </a:spcAft>
                      </a:pPr>
                      <a:r>
                        <a:rPr lang="es-ES_tradnl" sz="1200">
                          <a:effectLst/>
                        </a:rPr>
                        <a:t>el juego, vida social.</a:t>
                      </a:r>
                      <a:endParaRPr lang="es-SV" sz="1200">
                        <a:effectLst/>
                      </a:endParaRPr>
                    </a:p>
                    <a:p>
                      <a:pPr>
                        <a:spcAft>
                          <a:spcPts val="0"/>
                        </a:spcAft>
                      </a:pPr>
                      <a:r>
                        <a:rPr lang="es-ES_tradnl" sz="1200">
                          <a:effectLst/>
                        </a:rPr>
                        <a:t>Se convierte en pequeño coleccionista.</a:t>
                      </a:r>
                      <a:endParaRPr lang="es-SV" sz="1200">
                        <a:effectLst/>
                        <a:latin typeface="Times New Roman"/>
                        <a:ea typeface="Times New Roman"/>
                      </a:endParaRPr>
                    </a:p>
                  </a:txBody>
                  <a:tcPr marL="44450" marR="44450" marT="0" marB="0" anchor="ctr"/>
                </a:tc>
                <a:tc>
                  <a:txBody>
                    <a:bodyPr/>
                    <a:lstStyle/>
                    <a:p>
                      <a:pPr>
                        <a:spcAft>
                          <a:spcPts val="0"/>
                        </a:spcAft>
                      </a:pPr>
                      <a:r>
                        <a:rPr lang="es-ES_tradnl" sz="1200" dirty="0">
                          <a:effectLst/>
                        </a:rPr>
                        <a:t>Se convierte en lector.</a:t>
                      </a:r>
                      <a:endParaRPr lang="es-SV" sz="1200" dirty="0">
                        <a:effectLst/>
                      </a:endParaRPr>
                    </a:p>
                    <a:p>
                      <a:pPr>
                        <a:spcAft>
                          <a:spcPts val="0"/>
                        </a:spcAft>
                      </a:pPr>
                      <a:r>
                        <a:rPr lang="es-ES_tradnl" sz="1200" dirty="0">
                          <a:effectLst/>
                        </a:rPr>
                        <a:t>Fija hábitos.</a:t>
                      </a:r>
                      <a:endParaRPr lang="es-SV" sz="1200" dirty="0">
                        <a:effectLst/>
                      </a:endParaRPr>
                    </a:p>
                    <a:p>
                      <a:pPr>
                        <a:spcAft>
                          <a:spcPts val="0"/>
                        </a:spcAft>
                      </a:pPr>
                      <a:r>
                        <a:rPr lang="es-ES_tradnl" sz="1200" dirty="0">
                          <a:effectLst/>
                        </a:rPr>
                        <a:t>Final de la infancia.</a:t>
                      </a:r>
                      <a:endParaRPr lang="es-SV" sz="1200" dirty="0">
                        <a:effectLst/>
                      </a:endParaRPr>
                    </a:p>
                    <a:p>
                      <a:pPr>
                        <a:spcAft>
                          <a:spcPts val="0"/>
                        </a:spcAft>
                      </a:pPr>
                      <a:r>
                        <a:rPr lang="es-ES_tradnl" sz="1200" dirty="0">
                          <a:effectLst/>
                        </a:rPr>
                        <a:t>Adquisición de su personalidad.</a:t>
                      </a:r>
                      <a:endParaRPr lang="es-SV" sz="1200" dirty="0">
                        <a:effectLst/>
                        <a:latin typeface="Times New Roman"/>
                        <a:ea typeface="Times New Roman"/>
                      </a:endParaRPr>
                    </a:p>
                  </a:txBody>
                  <a:tcPr marL="44450" marR="4445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48870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6237312"/>
            <a:ext cx="9143999" cy="620688"/>
            <a:chOff x="1" y="6237312"/>
            <a:chExt cx="9143999" cy="620688"/>
          </a:xfrm>
        </p:grpSpPr>
        <p:sp>
          <p:nvSpPr>
            <p:cNvPr id="6" name="5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7"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8" name="7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graphicFrame>
        <p:nvGraphicFramePr>
          <p:cNvPr id="4" name="3 Tabla"/>
          <p:cNvGraphicFramePr>
            <a:graphicFrameLocks noGrp="1"/>
          </p:cNvGraphicFramePr>
          <p:nvPr>
            <p:extLst>
              <p:ext uri="{D42A27DB-BD31-4B8C-83A1-F6EECF244321}">
                <p14:modId xmlns:p14="http://schemas.microsoft.com/office/powerpoint/2010/main" val="2905878035"/>
              </p:ext>
            </p:extLst>
          </p:nvPr>
        </p:nvGraphicFramePr>
        <p:xfrm>
          <a:off x="431540" y="332656"/>
          <a:ext cx="8280920" cy="5701981"/>
        </p:xfrm>
        <a:graphic>
          <a:graphicData uri="http://schemas.openxmlformats.org/drawingml/2006/table">
            <a:tbl>
              <a:tblPr firstRow="1" bandRow="1">
                <a:tableStyleId>{5C22544A-7EE6-4342-B048-85BDC9FD1C3A}</a:tableStyleId>
              </a:tblPr>
              <a:tblGrid>
                <a:gridCol w="4140460">
                  <a:extLst>
                    <a:ext uri="{9D8B030D-6E8A-4147-A177-3AD203B41FA5}">
                      <a16:colId xmlns:a16="http://schemas.microsoft.com/office/drawing/2014/main" val="20000"/>
                    </a:ext>
                  </a:extLst>
                </a:gridCol>
                <a:gridCol w="4140460">
                  <a:extLst>
                    <a:ext uri="{9D8B030D-6E8A-4147-A177-3AD203B41FA5}">
                      <a16:colId xmlns:a16="http://schemas.microsoft.com/office/drawing/2014/main" val="20001"/>
                    </a:ext>
                  </a:extLst>
                </a:gridCol>
              </a:tblGrid>
              <a:tr h="210690">
                <a:tc>
                  <a:txBody>
                    <a:bodyPr/>
                    <a:lstStyle/>
                    <a:p>
                      <a:pPr algn="ctr">
                        <a:spcAft>
                          <a:spcPts val="0"/>
                        </a:spcAft>
                      </a:pPr>
                      <a:r>
                        <a:rPr lang="es-ES_tradnl" sz="1400" b="1" dirty="0">
                          <a:effectLst/>
                        </a:rPr>
                        <a:t>¿QUÉ PODEMOS OFRECERLE?</a:t>
                      </a:r>
                      <a:endParaRPr lang="es-SV" sz="1400" b="1" dirty="0">
                        <a:effectLst/>
                        <a:latin typeface="Times New Roman"/>
                        <a:ea typeface="Times New Roman"/>
                      </a:endParaRPr>
                    </a:p>
                  </a:txBody>
                  <a:tcPr marL="44450" marR="44450" marT="0" marB="0" anchor="ctr"/>
                </a:tc>
                <a:tc>
                  <a:txBody>
                    <a:bodyPr/>
                    <a:lstStyle/>
                    <a:p>
                      <a:pPr algn="ctr">
                        <a:spcAft>
                          <a:spcPts val="0"/>
                        </a:spcAft>
                      </a:pPr>
                      <a:r>
                        <a:rPr lang="es-ES_tradnl" sz="1400" b="1" dirty="0">
                          <a:effectLst/>
                        </a:rPr>
                        <a:t>¿QUÉ LE GUSTA?</a:t>
                      </a:r>
                      <a:endParaRPr lang="es-SV" sz="1400" b="1" dirty="0">
                        <a:effectLst/>
                        <a:latin typeface="Times New Roman"/>
                        <a:ea typeface="Times New Roman"/>
                      </a:endParaRPr>
                    </a:p>
                  </a:txBody>
                  <a:tcPr marL="44450" marR="44450" marT="0" marB="0" anchor="ctr"/>
                </a:tc>
                <a:extLst>
                  <a:ext uri="{0D108BD9-81ED-4DB2-BD59-A6C34878D82A}">
                    <a16:rowId xmlns:a16="http://schemas.microsoft.com/office/drawing/2014/main" val="10000"/>
                  </a:ext>
                </a:extLst>
              </a:tr>
              <a:tr h="421380">
                <a:tc gridSpan="2">
                  <a:txBody>
                    <a:bodyPr/>
                    <a:lstStyle/>
                    <a:p>
                      <a:pPr algn="ctr">
                        <a:spcAft>
                          <a:spcPts val="0"/>
                        </a:spcAft>
                      </a:pPr>
                      <a:r>
                        <a:rPr lang="es-ES_tradnl" sz="1400" b="1" dirty="0">
                          <a:solidFill>
                            <a:srgbClr val="C00000"/>
                          </a:solidFill>
                          <a:effectLst/>
                        </a:rPr>
                        <a:t>Primera </a:t>
                      </a:r>
                      <a:r>
                        <a:rPr lang="es-ES_tradnl" sz="1400" b="1" dirty="0" smtClean="0">
                          <a:solidFill>
                            <a:srgbClr val="C00000"/>
                          </a:solidFill>
                          <a:effectLst/>
                        </a:rPr>
                        <a:t>infancia 0 a 2 años</a:t>
                      </a:r>
                    </a:p>
                    <a:p>
                      <a:pPr algn="ctr">
                        <a:spcAft>
                          <a:spcPts val="0"/>
                        </a:spcAft>
                      </a:pPr>
                      <a:endParaRPr lang="es-SV" sz="1400" b="1" dirty="0">
                        <a:solidFill>
                          <a:srgbClr val="C00000"/>
                        </a:solidFill>
                        <a:effectLst/>
                        <a:latin typeface="Times New Roman"/>
                        <a:ea typeface="Times New Roman"/>
                      </a:endParaRPr>
                    </a:p>
                  </a:txBody>
                  <a:tcPr marL="44450" marR="44450" marT="0" marB="0" anchor="ctr"/>
                </a:tc>
                <a:tc hMerge="1">
                  <a:txBody>
                    <a:bodyPr/>
                    <a:lstStyle/>
                    <a:p>
                      <a:endParaRPr lang="es-SV"/>
                    </a:p>
                  </a:txBody>
                  <a:tcPr/>
                </a:tc>
                <a:extLst>
                  <a:ext uri="{0D108BD9-81ED-4DB2-BD59-A6C34878D82A}">
                    <a16:rowId xmlns:a16="http://schemas.microsoft.com/office/drawing/2014/main" val="10001"/>
                  </a:ext>
                </a:extLst>
              </a:tr>
              <a:tr h="842760">
                <a:tc>
                  <a:txBody>
                    <a:bodyPr/>
                    <a:lstStyle/>
                    <a:p>
                      <a:pPr>
                        <a:spcAft>
                          <a:spcPts val="0"/>
                        </a:spcAft>
                      </a:pPr>
                      <a:r>
                        <a:rPr lang="es-ES_tradnl" sz="1400" dirty="0">
                          <a:effectLst/>
                        </a:rPr>
                        <a:t>Lenguaje gráfico y verbal.</a:t>
                      </a:r>
                      <a:endParaRPr lang="es-SV" sz="1400" dirty="0">
                        <a:effectLst/>
                      </a:endParaRPr>
                    </a:p>
                    <a:p>
                      <a:pPr>
                        <a:spcAft>
                          <a:spcPts val="0"/>
                        </a:spcAft>
                      </a:pPr>
                      <a:r>
                        <a:rPr lang="es-ES_tradnl" sz="1400" dirty="0">
                          <a:effectLst/>
                        </a:rPr>
                        <a:t>Comenzar con nanas.</a:t>
                      </a:r>
                      <a:endParaRPr lang="es-SV" sz="1400" dirty="0">
                        <a:effectLst/>
                      </a:endParaRPr>
                    </a:p>
                    <a:p>
                      <a:pPr>
                        <a:spcAft>
                          <a:spcPts val="0"/>
                        </a:spcAft>
                      </a:pPr>
                      <a:r>
                        <a:rPr lang="es-ES_tradnl" sz="1400" dirty="0">
                          <a:effectLst/>
                        </a:rPr>
                        <a:t>Textos breves, sonoros, música, efectos visuales</a:t>
                      </a:r>
                      <a:endParaRPr lang="es-SV" sz="1400" dirty="0">
                        <a:effectLst/>
                        <a:latin typeface="Times New Roman"/>
                        <a:ea typeface="Times New Roman"/>
                      </a:endParaRPr>
                    </a:p>
                  </a:txBody>
                  <a:tcPr marL="44450" marR="44450" marT="0" marB="0" anchor="ctr"/>
                </a:tc>
                <a:tc>
                  <a:txBody>
                    <a:bodyPr/>
                    <a:lstStyle/>
                    <a:p>
                      <a:pPr>
                        <a:spcAft>
                          <a:spcPts val="0"/>
                        </a:spcAft>
                      </a:pPr>
                      <a:r>
                        <a:rPr lang="es-ES_tradnl" sz="1400" dirty="0">
                          <a:effectLst/>
                        </a:rPr>
                        <a:t>Mirar páginas con ilustraciones.</a:t>
                      </a:r>
                      <a:endParaRPr lang="es-SV" sz="1400" dirty="0">
                        <a:effectLst/>
                      </a:endParaRPr>
                    </a:p>
                    <a:p>
                      <a:pPr>
                        <a:spcAft>
                          <a:spcPts val="0"/>
                        </a:spcAft>
                      </a:pPr>
                      <a:r>
                        <a:rPr lang="es-ES_tradnl" sz="1400" dirty="0">
                          <a:effectLst/>
                        </a:rPr>
                        <a:t>Descubrir texturas.  Escuchar canciones.</a:t>
                      </a:r>
                      <a:endParaRPr lang="es-SV" sz="1400" dirty="0">
                        <a:effectLst/>
                      </a:endParaRPr>
                    </a:p>
                    <a:p>
                      <a:pPr>
                        <a:spcAft>
                          <a:spcPts val="0"/>
                        </a:spcAft>
                      </a:pPr>
                      <a:r>
                        <a:rPr lang="es-ES_tradnl" sz="1400" dirty="0">
                          <a:effectLst/>
                        </a:rPr>
                        <a:t>Saber que lo quieren y lo atienden.</a:t>
                      </a:r>
                      <a:endParaRPr lang="es-SV" sz="1400" dirty="0">
                        <a:effectLst/>
                        <a:latin typeface="Times New Roman"/>
                        <a:ea typeface="Times New Roman"/>
                      </a:endParaRPr>
                    </a:p>
                  </a:txBody>
                  <a:tcPr marL="44450" marR="44450" marT="0" marB="0" anchor="ctr"/>
                </a:tc>
                <a:extLst>
                  <a:ext uri="{0D108BD9-81ED-4DB2-BD59-A6C34878D82A}">
                    <a16:rowId xmlns:a16="http://schemas.microsoft.com/office/drawing/2014/main" val="10002"/>
                  </a:ext>
                </a:extLst>
              </a:tr>
              <a:tr h="421380">
                <a:tc gridSpan="2">
                  <a:txBody>
                    <a:bodyPr/>
                    <a:lstStyle/>
                    <a:p>
                      <a:pPr algn="ctr">
                        <a:spcAft>
                          <a:spcPts val="0"/>
                        </a:spcAft>
                      </a:pPr>
                      <a:endParaRPr lang="es-ES_tradnl" sz="1400" b="1" dirty="0" smtClean="0">
                        <a:solidFill>
                          <a:srgbClr val="C00000"/>
                        </a:solidFill>
                        <a:effectLst/>
                      </a:endParaRPr>
                    </a:p>
                    <a:p>
                      <a:pPr algn="ctr">
                        <a:spcAft>
                          <a:spcPts val="0"/>
                        </a:spcAft>
                      </a:pPr>
                      <a:r>
                        <a:rPr lang="es-ES_tradnl" sz="1400" b="1" dirty="0" smtClean="0">
                          <a:solidFill>
                            <a:srgbClr val="C00000"/>
                          </a:solidFill>
                          <a:effectLst/>
                        </a:rPr>
                        <a:t>Segunda infancia 2 a 5 años</a:t>
                      </a:r>
                      <a:endParaRPr lang="es-SV" sz="1400" b="1" dirty="0">
                        <a:solidFill>
                          <a:srgbClr val="C00000"/>
                        </a:solidFill>
                        <a:effectLst/>
                        <a:latin typeface="Times New Roman"/>
                        <a:ea typeface="Times New Roman"/>
                      </a:endParaRPr>
                    </a:p>
                  </a:txBody>
                  <a:tcPr marL="44450" marR="44450" marT="0" marB="0" anchor="ctr"/>
                </a:tc>
                <a:tc hMerge="1">
                  <a:txBody>
                    <a:bodyPr/>
                    <a:lstStyle/>
                    <a:p>
                      <a:endParaRPr lang="es-SV"/>
                    </a:p>
                  </a:txBody>
                  <a:tcPr/>
                </a:tc>
                <a:extLst>
                  <a:ext uri="{0D108BD9-81ED-4DB2-BD59-A6C34878D82A}">
                    <a16:rowId xmlns:a16="http://schemas.microsoft.com/office/drawing/2014/main" val="10003"/>
                  </a:ext>
                </a:extLst>
              </a:tr>
              <a:tr h="3792421">
                <a:tc>
                  <a:txBody>
                    <a:bodyPr/>
                    <a:lstStyle/>
                    <a:p>
                      <a:pPr>
                        <a:spcAft>
                          <a:spcPts val="0"/>
                        </a:spcAft>
                      </a:pPr>
                      <a:r>
                        <a:rPr lang="es-ES_tradnl" sz="1400">
                          <a:effectLst/>
                        </a:rPr>
                        <a:t>Lenguajes gráfico y verbal.</a:t>
                      </a:r>
                      <a:endParaRPr lang="es-SV" sz="1400">
                        <a:effectLst/>
                      </a:endParaRPr>
                    </a:p>
                    <a:p>
                      <a:pPr>
                        <a:spcAft>
                          <a:spcPts val="0"/>
                        </a:spcAft>
                      </a:pPr>
                      <a:r>
                        <a:rPr lang="es-ES_tradnl" sz="1400">
                          <a:effectLst/>
                        </a:rPr>
                        <a:t>Por egocentrismo, textos que le permiten identificarse con su nombre.</a:t>
                      </a:r>
                      <a:endParaRPr lang="es-SV" sz="1400">
                        <a:effectLst/>
                      </a:endParaRPr>
                    </a:p>
                    <a:p>
                      <a:pPr>
                        <a:spcAft>
                          <a:spcPts val="0"/>
                        </a:spcAft>
                      </a:pPr>
                      <a:r>
                        <a:rPr lang="es-ES_tradnl" sz="1400">
                          <a:effectLst/>
                        </a:rPr>
                        <a:t>Para ampliar conocimientos:  hechos de la vida cotidiana.</a:t>
                      </a:r>
                      <a:endParaRPr lang="es-SV" sz="1400">
                        <a:effectLst/>
                      </a:endParaRPr>
                    </a:p>
                    <a:p>
                      <a:pPr>
                        <a:spcAft>
                          <a:spcPts val="0"/>
                        </a:spcAft>
                      </a:pPr>
                      <a:r>
                        <a:rPr lang="es-ES_tradnl" sz="1400">
                          <a:effectLst/>
                        </a:rPr>
                        <a:t>Por animismo:  final feliz.</a:t>
                      </a:r>
                      <a:endParaRPr lang="es-SV" sz="1400">
                        <a:effectLst/>
                      </a:endParaRPr>
                    </a:p>
                    <a:p>
                      <a:pPr>
                        <a:spcAft>
                          <a:spcPts val="0"/>
                        </a:spcAft>
                      </a:pPr>
                      <a:r>
                        <a:rPr lang="es-ES_tradnl" sz="1400">
                          <a:effectLst/>
                        </a:rPr>
                        <a:t>Dar seguridad afectiva por medio del material literario.</a:t>
                      </a:r>
                      <a:endParaRPr lang="es-SV" sz="1400">
                        <a:effectLst/>
                      </a:endParaRPr>
                    </a:p>
                    <a:p>
                      <a:pPr>
                        <a:spcAft>
                          <a:spcPts val="0"/>
                        </a:spcAft>
                      </a:pPr>
                      <a:r>
                        <a:rPr lang="es-ES_tradnl" sz="1400">
                          <a:effectLst/>
                        </a:rPr>
                        <a:t>Hacer juego dramático, expresión corporal y expresión plástica.</a:t>
                      </a:r>
                      <a:endParaRPr lang="es-SV" sz="1400">
                        <a:effectLst/>
                      </a:endParaRPr>
                    </a:p>
                    <a:p>
                      <a:pPr>
                        <a:spcAft>
                          <a:spcPts val="0"/>
                        </a:spcAft>
                      </a:pPr>
                      <a:r>
                        <a:rPr lang="es-ES_tradnl" sz="1400">
                          <a:effectLst/>
                        </a:rPr>
                        <a:t>Ampliar su vida social, afectiva, su imaginación y su lenguaje.</a:t>
                      </a:r>
                      <a:endParaRPr lang="es-SV" sz="1400">
                        <a:effectLst/>
                      </a:endParaRPr>
                    </a:p>
                    <a:p>
                      <a:pPr>
                        <a:spcAft>
                          <a:spcPts val="0"/>
                        </a:spcAft>
                      </a:pPr>
                      <a:r>
                        <a:rPr lang="es-ES_tradnl" sz="1400">
                          <a:effectLst/>
                        </a:rPr>
                        <a:t>Dar acción y no descripción</a:t>
                      </a:r>
                      <a:endParaRPr lang="es-SV" sz="1400">
                        <a:effectLst/>
                      </a:endParaRPr>
                    </a:p>
                    <a:p>
                      <a:pPr>
                        <a:spcAft>
                          <a:spcPts val="0"/>
                        </a:spcAft>
                      </a:pPr>
                      <a:r>
                        <a:rPr lang="es-ES_tradnl" sz="1400">
                          <a:effectLst/>
                        </a:rPr>
                        <a:t>Lenguaje coloquial y directo..</a:t>
                      </a:r>
                      <a:endParaRPr lang="es-SV" sz="1400">
                        <a:effectLst/>
                      </a:endParaRPr>
                    </a:p>
                    <a:p>
                      <a:pPr>
                        <a:spcAft>
                          <a:spcPts val="0"/>
                        </a:spcAft>
                      </a:pPr>
                      <a:r>
                        <a:rPr lang="es-ES_tradnl" sz="1400">
                          <a:effectLst/>
                        </a:rPr>
                        <a:t>Conocer sus necesidades.</a:t>
                      </a:r>
                      <a:endParaRPr lang="es-SV" sz="1400">
                        <a:effectLst/>
                        <a:latin typeface="Times New Roman"/>
                        <a:ea typeface="Times New Roman"/>
                      </a:endParaRPr>
                    </a:p>
                  </a:txBody>
                  <a:tcPr marL="44450" marR="44450" marT="0" marB="0" anchor="ctr"/>
                </a:tc>
                <a:tc>
                  <a:txBody>
                    <a:bodyPr/>
                    <a:lstStyle/>
                    <a:p>
                      <a:pPr>
                        <a:spcAft>
                          <a:spcPts val="0"/>
                        </a:spcAft>
                      </a:pPr>
                      <a:r>
                        <a:rPr lang="es-ES_tradnl" sz="1400" dirty="0">
                          <a:effectLst/>
                        </a:rPr>
                        <a:t>Aprender de memoria relatos y canciones.</a:t>
                      </a:r>
                      <a:endParaRPr lang="es-SV" sz="1400" dirty="0">
                        <a:effectLst/>
                      </a:endParaRPr>
                    </a:p>
                    <a:p>
                      <a:pPr>
                        <a:spcAft>
                          <a:spcPts val="0"/>
                        </a:spcAft>
                      </a:pPr>
                      <a:r>
                        <a:rPr lang="es-ES_tradnl" sz="1400" dirty="0">
                          <a:effectLst/>
                        </a:rPr>
                        <a:t>Completar frases que ya conoce.</a:t>
                      </a:r>
                      <a:endParaRPr lang="es-SV" sz="1400" dirty="0">
                        <a:effectLst/>
                      </a:endParaRPr>
                    </a:p>
                    <a:p>
                      <a:pPr>
                        <a:spcAft>
                          <a:spcPts val="0"/>
                        </a:spcAft>
                      </a:pPr>
                      <a:r>
                        <a:rPr lang="es-ES_tradnl" sz="1400" dirty="0">
                          <a:effectLst/>
                        </a:rPr>
                        <a:t>Poner en juego su imaginación.</a:t>
                      </a:r>
                      <a:endParaRPr lang="es-SV" sz="1400" dirty="0">
                        <a:effectLst/>
                      </a:endParaRPr>
                    </a:p>
                    <a:p>
                      <a:pPr>
                        <a:spcAft>
                          <a:spcPts val="0"/>
                        </a:spcAft>
                      </a:pPr>
                      <a:r>
                        <a:rPr lang="es-ES_tradnl" sz="1400" dirty="0">
                          <a:effectLst/>
                        </a:rPr>
                        <a:t>Disfruta del </a:t>
                      </a:r>
                      <a:r>
                        <a:rPr lang="es-ES_tradnl" sz="1400" dirty="0" err="1">
                          <a:effectLst/>
                        </a:rPr>
                        <a:t>nonsense</a:t>
                      </a:r>
                      <a:r>
                        <a:rPr lang="es-ES_tradnl" sz="1400" dirty="0">
                          <a:effectLst/>
                        </a:rPr>
                        <a:t>.</a:t>
                      </a:r>
                      <a:endParaRPr lang="es-SV" sz="1400" dirty="0">
                        <a:effectLst/>
                      </a:endParaRPr>
                    </a:p>
                    <a:p>
                      <a:pPr>
                        <a:spcAft>
                          <a:spcPts val="0"/>
                        </a:spcAft>
                      </a:pPr>
                      <a:r>
                        <a:rPr lang="es-ES_tradnl" sz="1400" dirty="0">
                          <a:effectLst/>
                        </a:rPr>
                        <a:t>Poemas y cuento más largos (1 carilla).</a:t>
                      </a:r>
                      <a:endParaRPr lang="es-SV" sz="1400" dirty="0">
                        <a:effectLst/>
                      </a:endParaRPr>
                    </a:p>
                    <a:p>
                      <a:pPr>
                        <a:spcAft>
                          <a:spcPts val="0"/>
                        </a:spcAft>
                      </a:pPr>
                      <a:r>
                        <a:rPr lang="es-ES_tradnl" sz="1400" dirty="0">
                          <a:effectLst/>
                        </a:rPr>
                        <a:t>Reiteración del mismo cuento.</a:t>
                      </a:r>
                      <a:endParaRPr lang="es-SV" sz="1400" dirty="0">
                        <a:effectLst/>
                      </a:endParaRPr>
                    </a:p>
                    <a:p>
                      <a:pPr>
                        <a:spcAft>
                          <a:spcPts val="0"/>
                        </a:spcAft>
                      </a:pPr>
                      <a:r>
                        <a:rPr lang="es-ES_tradnl" sz="1400" dirty="0">
                          <a:effectLst/>
                        </a:rPr>
                        <a:t>Que le lean historietas.</a:t>
                      </a:r>
                      <a:endParaRPr lang="es-SV" sz="1400" dirty="0">
                        <a:effectLst/>
                      </a:endParaRPr>
                    </a:p>
                    <a:p>
                      <a:pPr>
                        <a:spcAft>
                          <a:spcPts val="0"/>
                        </a:spcAft>
                      </a:pPr>
                      <a:r>
                        <a:rPr lang="es-ES_tradnl" sz="1400" dirty="0">
                          <a:effectLst/>
                        </a:rPr>
                        <a:t>Participar, crear y demostrar y demostrarse las capacidades y habilidades adquiridas.</a:t>
                      </a:r>
                      <a:endParaRPr lang="es-SV" sz="1400" dirty="0">
                        <a:effectLst/>
                      </a:endParaRPr>
                    </a:p>
                    <a:p>
                      <a:pPr>
                        <a:spcAft>
                          <a:spcPts val="0"/>
                        </a:spcAft>
                      </a:pPr>
                      <a:r>
                        <a:rPr lang="es-ES_tradnl" sz="1400" dirty="0">
                          <a:effectLst/>
                        </a:rPr>
                        <a:t>Tomar parte de rondas, juegos y bandas rítmicas.</a:t>
                      </a:r>
                      <a:endParaRPr lang="es-SV" sz="1400" dirty="0">
                        <a:effectLst/>
                      </a:endParaRPr>
                    </a:p>
                    <a:p>
                      <a:pPr>
                        <a:spcAft>
                          <a:spcPts val="0"/>
                        </a:spcAft>
                      </a:pPr>
                      <a:r>
                        <a:rPr lang="es-ES_tradnl" sz="1400" dirty="0">
                          <a:effectLst/>
                        </a:rPr>
                        <a:t>No sentirse ceñido por didactismo.</a:t>
                      </a:r>
                      <a:endParaRPr lang="es-SV" sz="1400" dirty="0">
                        <a:effectLst/>
                      </a:endParaRPr>
                    </a:p>
                    <a:p>
                      <a:pPr>
                        <a:spcAft>
                          <a:spcPts val="0"/>
                        </a:spcAft>
                      </a:pPr>
                      <a:r>
                        <a:rPr lang="es-ES_tradnl" sz="1400" dirty="0">
                          <a:effectLst/>
                        </a:rPr>
                        <a:t>Títeres, dramatizaciones, personajes bien definidos.</a:t>
                      </a:r>
                      <a:endParaRPr lang="es-SV" sz="1400" dirty="0">
                        <a:effectLst/>
                      </a:endParaRPr>
                    </a:p>
                    <a:p>
                      <a:pPr>
                        <a:spcAft>
                          <a:spcPts val="0"/>
                        </a:spcAft>
                      </a:pPr>
                      <a:r>
                        <a:rPr lang="es-ES_tradnl" sz="1400" dirty="0">
                          <a:effectLst/>
                        </a:rPr>
                        <a:t>Ama la onomatopeya, la repetición,  la enumeración, estribillos.</a:t>
                      </a:r>
                      <a:endParaRPr lang="es-SV" sz="1400" dirty="0">
                        <a:effectLst/>
                        <a:latin typeface="Times New Roman"/>
                        <a:ea typeface="Times New Roman"/>
                      </a:endParaRPr>
                    </a:p>
                  </a:txBody>
                  <a:tcPr marL="44450" marR="44450" marT="0" marB="0" anchor="ctr"/>
                </a:tc>
                <a:extLst>
                  <a:ext uri="{0D108BD9-81ED-4DB2-BD59-A6C34878D82A}">
                    <a16:rowId xmlns:a16="http://schemas.microsoft.com/office/drawing/2014/main" val="10004"/>
                  </a:ext>
                </a:extLst>
              </a:tr>
            </a:tbl>
          </a:graphicData>
        </a:graphic>
      </p:graphicFrame>
      <p:sp>
        <p:nvSpPr>
          <p:cNvPr id="2" name="1 Marcador de número de diapositiva"/>
          <p:cNvSpPr>
            <a:spLocks noGrp="1"/>
          </p:cNvSpPr>
          <p:nvPr>
            <p:ph type="sldNum" sz="quarter" idx="12"/>
          </p:nvPr>
        </p:nvSpPr>
        <p:spPr/>
        <p:txBody>
          <a:bodyPr/>
          <a:lstStyle/>
          <a:p>
            <a:fld id="{39D76E23-D3F4-4A51-9970-C85A03E03F05}" type="slidenum">
              <a:rPr lang="es-SV" smtClean="0"/>
              <a:t>37</a:t>
            </a:fld>
            <a:endParaRPr lang="es-SV"/>
          </a:p>
        </p:txBody>
      </p:sp>
    </p:spTree>
    <p:extLst>
      <p:ext uri="{BB962C8B-B14F-4D97-AF65-F5344CB8AC3E}">
        <p14:creationId xmlns:p14="http://schemas.microsoft.com/office/powerpoint/2010/main" val="3693652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6237312"/>
            <a:ext cx="9143999" cy="620688"/>
            <a:chOff x="1" y="6237312"/>
            <a:chExt cx="9143999" cy="620688"/>
          </a:xfrm>
        </p:grpSpPr>
        <p:sp>
          <p:nvSpPr>
            <p:cNvPr id="6" name="5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7"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8" name="7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graphicFrame>
        <p:nvGraphicFramePr>
          <p:cNvPr id="4" name="3 Tabla"/>
          <p:cNvGraphicFramePr>
            <a:graphicFrameLocks noGrp="1"/>
          </p:cNvGraphicFramePr>
          <p:nvPr>
            <p:extLst>
              <p:ext uri="{D42A27DB-BD31-4B8C-83A1-F6EECF244321}">
                <p14:modId xmlns:p14="http://schemas.microsoft.com/office/powerpoint/2010/main" val="2330784401"/>
              </p:ext>
            </p:extLst>
          </p:nvPr>
        </p:nvGraphicFramePr>
        <p:xfrm>
          <a:off x="395536" y="620688"/>
          <a:ext cx="8352928" cy="5163820"/>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204470">
                <a:tc>
                  <a:txBody>
                    <a:bodyPr/>
                    <a:lstStyle/>
                    <a:p>
                      <a:pPr algn="ctr">
                        <a:spcAft>
                          <a:spcPts val="0"/>
                        </a:spcAft>
                      </a:pPr>
                      <a:r>
                        <a:rPr lang="es-ES_tradnl" sz="1300" b="1" dirty="0">
                          <a:effectLst/>
                        </a:rPr>
                        <a:t>CARACTERÍSTICAS</a:t>
                      </a:r>
                      <a:endParaRPr lang="es-SV" sz="1300" b="1" dirty="0">
                        <a:effectLst/>
                        <a:latin typeface="Times New Roman"/>
                        <a:ea typeface="Times New Roman"/>
                      </a:endParaRPr>
                    </a:p>
                  </a:txBody>
                  <a:tcPr marL="44450" marR="44450" marT="0" marB="0" anchor="ctr"/>
                </a:tc>
                <a:tc>
                  <a:txBody>
                    <a:bodyPr/>
                    <a:lstStyle/>
                    <a:p>
                      <a:pPr algn="ctr">
                        <a:spcAft>
                          <a:spcPts val="0"/>
                        </a:spcAft>
                      </a:pPr>
                      <a:r>
                        <a:rPr lang="es-ES_tradnl" sz="1300" b="1" dirty="0">
                          <a:effectLst/>
                        </a:rPr>
                        <a:t>¿QUÉ LE GUSTA?</a:t>
                      </a:r>
                      <a:endParaRPr lang="es-SV" sz="1300" b="1" dirty="0">
                        <a:effectLst/>
                        <a:latin typeface="Times New Roman"/>
                        <a:ea typeface="Times New Roman"/>
                      </a:endParaRPr>
                    </a:p>
                  </a:txBody>
                  <a:tcPr marL="44450" marR="44450" marT="0" marB="0" anchor="ctr"/>
                </a:tc>
                <a:extLst>
                  <a:ext uri="{0D108BD9-81ED-4DB2-BD59-A6C34878D82A}">
                    <a16:rowId xmlns:a16="http://schemas.microsoft.com/office/drawing/2014/main" val="10000"/>
                  </a:ext>
                </a:extLst>
              </a:tr>
              <a:tr h="20447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300" b="1" dirty="0" smtClean="0">
                          <a:solidFill>
                            <a:srgbClr val="C00000"/>
                          </a:solidFill>
                          <a:effectLst/>
                        </a:rPr>
                        <a:t>Tercera infancia 6 años a Pubertad</a:t>
                      </a:r>
                      <a:endParaRPr lang="es-SV" sz="1300" b="1" dirty="0" smtClean="0">
                        <a:solidFill>
                          <a:srgbClr val="C00000"/>
                        </a:solidFill>
                        <a:effectLst/>
                        <a:latin typeface="Times New Roman"/>
                        <a:ea typeface="Times New Roman"/>
                      </a:endParaRPr>
                    </a:p>
                  </a:txBody>
                  <a:tcPr marL="44450" marR="44450" marT="0" marB="0" anchor="ctr"/>
                </a:tc>
                <a:tc hMerge="1">
                  <a:txBody>
                    <a:bodyPr/>
                    <a:lstStyle/>
                    <a:p>
                      <a:pPr algn="ctr">
                        <a:spcAft>
                          <a:spcPts val="0"/>
                        </a:spcAft>
                      </a:pPr>
                      <a:endParaRPr lang="es-SV" sz="1400" b="1" dirty="0">
                        <a:effectLst/>
                        <a:latin typeface="Times New Roman"/>
                        <a:ea typeface="Times New Roman"/>
                      </a:endParaRPr>
                    </a:p>
                  </a:txBody>
                  <a:tcPr marL="44450" marR="44450" marT="0" marB="0" anchor="ctr"/>
                </a:tc>
                <a:extLst>
                  <a:ext uri="{0D108BD9-81ED-4DB2-BD59-A6C34878D82A}">
                    <a16:rowId xmlns:a16="http://schemas.microsoft.com/office/drawing/2014/main" val="10001"/>
                  </a:ext>
                </a:extLst>
              </a:tr>
              <a:tr h="0">
                <a:tc>
                  <a:txBody>
                    <a:bodyPr/>
                    <a:lstStyle/>
                    <a:p>
                      <a:pPr>
                        <a:spcAft>
                          <a:spcPts val="0"/>
                        </a:spcAft>
                      </a:pPr>
                      <a:r>
                        <a:rPr lang="es-ES_tradnl" sz="1300" dirty="0">
                          <a:effectLst/>
                        </a:rPr>
                        <a:t>Socialización</a:t>
                      </a:r>
                      <a:endParaRPr lang="es-SV" sz="1300" dirty="0">
                        <a:effectLst/>
                      </a:endParaRPr>
                    </a:p>
                    <a:p>
                      <a:pPr>
                        <a:spcAft>
                          <a:spcPts val="0"/>
                        </a:spcAft>
                      </a:pPr>
                      <a:r>
                        <a:rPr lang="es-ES_tradnl" sz="1300" dirty="0">
                          <a:effectLst/>
                        </a:rPr>
                        <a:t>Trabajo intelectual.</a:t>
                      </a:r>
                      <a:endParaRPr lang="es-SV" sz="1300" dirty="0">
                        <a:effectLst/>
                      </a:endParaRPr>
                    </a:p>
                    <a:p>
                      <a:pPr>
                        <a:spcAft>
                          <a:spcPts val="0"/>
                        </a:spcAft>
                      </a:pPr>
                      <a:r>
                        <a:rPr lang="es-ES_tradnl" sz="1300" dirty="0">
                          <a:effectLst/>
                        </a:rPr>
                        <a:t>Es menos selectivo.</a:t>
                      </a:r>
                      <a:endParaRPr lang="es-SV" sz="1300" dirty="0">
                        <a:effectLst/>
                      </a:endParaRPr>
                    </a:p>
                    <a:p>
                      <a:pPr>
                        <a:spcAft>
                          <a:spcPts val="0"/>
                        </a:spcAft>
                      </a:pPr>
                      <a:r>
                        <a:rPr lang="es-ES_tradnl" sz="1300" dirty="0">
                          <a:effectLst/>
                        </a:rPr>
                        <a:t>Coleccionista de bolsillo.</a:t>
                      </a:r>
                      <a:endParaRPr lang="es-SV" sz="1300" dirty="0">
                        <a:effectLst/>
                      </a:endParaRPr>
                    </a:p>
                    <a:p>
                      <a:pPr>
                        <a:spcAft>
                          <a:spcPts val="0"/>
                        </a:spcAft>
                      </a:pPr>
                      <a:r>
                        <a:rPr lang="es-ES_tradnl" sz="1300" dirty="0">
                          <a:effectLst/>
                        </a:rPr>
                        <a:t>Egocentrismo.</a:t>
                      </a:r>
                      <a:endParaRPr lang="es-SV" sz="1300" dirty="0">
                        <a:effectLst/>
                      </a:endParaRPr>
                    </a:p>
                    <a:p>
                      <a:pPr>
                        <a:spcAft>
                          <a:spcPts val="0"/>
                        </a:spcAft>
                      </a:pPr>
                      <a:r>
                        <a:rPr lang="es-ES_tradnl" sz="1300" b="1" dirty="0">
                          <a:solidFill>
                            <a:srgbClr val="C00000"/>
                          </a:solidFill>
                          <a:effectLst/>
                        </a:rPr>
                        <a:t>9 - 12 años etapa </a:t>
                      </a:r>
                      <a:r>
                        <a:rPr lang="es-ES_tradnl" sz="1300" b="1" dirty="0" err="1">
                          <a:solidFill>
                            <a:srgbClr val="C00000"/>
                          </a:solidFill>
                          <a:effectLst/>
                        </a:rPr>
                        <a:t>Robinsoniana</a:t>
                      </a:r>
                      <a:endParaRPr lang="es-SV" sz="1300" b="1" dirty="0">
                        <a:solidFill>
                          <a:srgbClr val="C00000"/>
                        </a:solidFill>
                        <a:effectLst/>
                      </a:endParaRPr>
                    </a:p>
                    <a:p>
                      <a:pPr>
                        <a:spcAft>
                          <a:spcPts val="0"/>
                        </a:spcAft>
                      </a:pPr>
                      <a:r>
                        <a:rPr lang="es-ES_tradnl" sz="1300" dirty="0">
                          <a:effectLst/>
                        </a:rPr>
                        <a:t>Niño frente al mundo y aventura.</a:t>
                      </a:r>
                      <a:endParaRPr lang="es-SV" sz="1300" dirty="0">
                        <a:effectLst/>
                      </a:endParaRPr>
                    </a:p>
                    <a:p>
                      <a:pPr>
                        <a:spcAft>
                          <a:spcPts val="0"/>
                        </a:spcAft>
                      </a:pPr>
                      <a:r>
                        <a:rPr lang="es-ES_tradnl" sz="1300" dirty="0">
                          <a:effectLst/>
                        </a:rPr>
                        <a:t>Actitud de conquista.</a:t>
                      </a:r>
                      <a:endParaRPr lang="es-SV" sz="1300" dirty="0">
                        <a:effectLst/>
                      </a:endParaRPr>
                    </a:p>
                    <a:p>
                      <a:pPr>
                        <a:spcAft>
                          <a:spcPts val="0"/>
                        </a:spcAft>
                      </a:pPr>
                      <a:r>
                        <a:rPr lang="es-ES_tradnl" sz="1300" dirty="0">
                          <a:effectLst/>
                        </a:rPr>
                        <a:t>Mayor interés por deportes.</a:t>
                      </a:r>
                      <a:endParaRPr lang="es-SV" sz="1300" dirty="0">
                        <a:effectLst/>
                      </a:endParaRPr>
                    </a:p>
                    <a:p>
                      <a:pPr>
                        <a:spcAft>
                          <a:spcPts val="0"/>
                        </a:spcAft>
                      </a:pPr>
                      <a:r>
                        <a:rPr lang="es-ES_tradnl" sz="1300" dirty="0">
                          <a:effectLst/>
                        </a:rPr>
                        <a:t>Se fijan hábitos de lectura</a:t>
                      </a:r>
                      <a:endParaRPr lang="es-SV" sz="1300" dirty="0">
                        <a:effectLst/>
                      </a:endParaRPr>
                    </a:p>
                    <a:p>
                      <a:pPr>
                        <a:spcAft>
                          <a:spcPts val="0"/>
                        </a:spcAft>
                      </a:pPr>
                      <a:r>
                        <a:rPr lang="es-ES_tradnl" sz="1300" dirty="0">
                          <a:effectLst/>
                        </a:rPr>
                        <a:t>Necesidad de seleccionar material</a:t>
                      </a:r>
                      <a:endParaRPr lang="es-SV" sz="1300" dirty="0">
                        <a:effectLst/>
                      </a:endParaRPr>
                    </a:p>
                    <a:p>
                      <a:pPr>
                        <a:spcAft>
                          <a:spcPts val="0"/>
                        </a:spcAft>
                      </a:pPr>
                      <a:r>
                        <a:rPr lang="es-ES_tradnl" sz="1300" dirty="0">
                          <a:effectLst/>
                        </a:rPr>
                        <a:t>Enfrentamiento con figuras parentales, toma de otros modelos, a veces de libros o cine.</a:t>
                      </a:r>
                      <a:endParaRPr lang="es-SV" sz="1300" dirty="0">
                        <a:effectLst/>
                      </a:endParaRPr>
                    </a:p>
                    <a:p>
                      <a:pPr>
                        <a:spcAft>
                          <a:spcPts val="0"/>
                        </a:spcAft>
                      </a:pPr>
                      <a:r>
                        <a:rPr lang="es-ES_tradnl" sz="1300" dirty="0">
                          <a:effectLst/>
                        </a:rPr>
                        <a:t>Aumento de capacidad crítica, necesidad de intercambio de ideas.</a:t>
                      </a:r>
                      <a:endParaRPr lang="es-SV" sz="1300" dirty="0">
                        <a:effectLst/>
                      </a:endParaRPr>
                    </a:p>
                    <a:p>
                      <a:pPr>
                        <a:spcAft>
                          <a:spcPts val="0"/>
                        </a:spcAft>
                      </a:pPr>
                      <a:r>
                        <a:rPr lang="es-ES_tradnl" sz="1300" dirty="0">
                          <a:effectLst/>
                        </a:rPr>
                        <a:t>Recordar diferencia de 2 años en maduración de uno y otro sexo.</a:t>
                      </a:r>
                      <a:endParaRPr lang="es-SV" sz="1300" dirty="0">
                        <a:effectLst/>
                      </a:endParaRPr>
                    </a:p>
                    <a:p>
                      <a:pPr>
                        <a:spcAft>
                          <a:spcPts val="0"/>
                        </a:spcAft>
                      </a:pPr>
                      <a:r>
                        <a:rPr lang="es-ES_tradnl" sz="1300" dirty="0">
                          <a:effectLst/>
                        </a:rPr>
                        <a:t>Dar guías que asesoren sobre cambios.</a:t>
                      </a:r>
                      <a:endParaRPr lang="es-SV" sz="1300" dirty="0">
                        <a:effectLst/>
                      </a:endParaRPr>
                    </a:p>
                    <a:p>
                      <a:pPr>
                        <a:spcAft>
                          <a:spcPts val="0"/>
                        </a:spcAft>
                      </a:pPr>
                      <a:r>
                        <a:rPr lang="es-ES_tradnl" sz="1300" dirty="0">
                          <a:effectLst/>
                        </a:rPr>
                        <a:t>Necesidad de conductas éticas, justicia.</a:t>
                      </a:r>
                      <a:endParaRPr lang="es-SV" sz="1300" dirty="0">
                        <a:effectLst/>
                        <a:latin typeface="Times New Roman"/>
                        <a:ea typeface="Times New Roman"/>
                      </a:endParaRPr>
                    </a:p>
                  </a:txBody>
                  <a:tcPr marL="44450" marR="44450" marT="0" marB="0"/>
                </a:tc>
                <a:tc>
                  <a:txBody>
                    <a:bodyPr/>
                    <a:lstStyle/>
                    <a:p>
                      <a:pPr marL="342900" lvl="0" indent="-342900">
                        <a:spcAft>
                          <a:spcPts val="0"/>
                        </a:spcAft>
                        <a:buFont typeface="Symbol"/>
                        <a:buChar char=""/>
                        <a:tabLst>
                          <a:tab pos="228600" algn="l"/>
                        </a:tabLst>
                      </a:pPr>
                      <a:r>
                        <a:rPr lang="es-ES_tradnl" sz="1300" dirty="0">
                          <a:effectLst/>
                        </a:rPr>
                        <a:t>Escuchar mientras otro lee.</a:t>
                      </a:r>
                      <a:endParaRPr lang="es-SV" sz="1300" dirty="0">
                        <a:effectLst/>
                      </a:endParaRPr>
                    </a:p>
                    <a:p>
                      <a:pPr marL="342900" lvl="0" indent="-342900">
                        <a:spcAft>
                          <a:spcPts val="0"/>
                        </a:spcAft>
                        <a:buFont typeface="Symbol"/>
                        <a:buChar char=""/>
                        <a:tabLst>
                          <a:tab pos="228600" algn="l"/>
                        </a:tabLst>
                      </a:pPr>
                      <a:r>
                        <a:rPr lang="es-ES_tradnl" sz="1300" dirty="0">
                          <a:effectLst/>
                        </a:rPr>
                        <a:t>"Leer" un cuento de memoria.</a:t>
                      </a:r>
                      <a:endParaRPr lang="es-SV" sz="1300" dirty="0">
                        <a:effectLst/>
                      </a:endParaRPr>
                    </a:p>
                    <a:p>
                      <a:pPr marL="342900" lvl="0" indent="-342900">
                        <a:spcAft>
                          <a:spcPts val="0"/>
                        </a:spcAft>
                        <a:buFont typeface="Symbol"/>
                        <a:buChar char=""/>
                        <a:tabLst>
                          <a:tab pos="228600" algn="l"/>
                        </a:tabLst>
                      </a:pPr>
                      <a:r>
                        <a:rPr lang="es-ES_tradnl" sz="1300" dirty="0">
                          <a:effectLst/>
                        </a:rPr>
                        <a:t>Las historietas.</a:t>
                      </a:r>
                      <a:endParaRPr lang="es-SV" sz="1300" dirty="0">
                        <a:effectLst/>
                      </a:endParaRPr>
                    </a:p>
                    <a:p>
                      <a:pPr marL="342900" lvl="0" indent="-342900">
                        <a:spcAft>
                          <a:spcPts val="0"/>
                        </a:spcAft>
                        <a:buFont typeface="Symbol"/>
                        <a:buChar char=""/>
                        <a:tabLst>
                          <a:tab pos="228600" algn="l"/>
                        </a:tabLst>
                      </a:pPr>
                      <a:r>
                        <a:rPr lang="es-ES_tradnl" sz="1300" dirty="0">
                          <a:effectLst/>
                        </a:rPr>
                        <a:t>Juegos, dramatizaciones, cuentos cortos (con finales provisorios si son noveles), poemas.</a:t>
                      </a:r>
                      <a:endParaRPr lang="es-SV" sz="1300" dirty="0">
                        <a:effectLst/>
                      </a:endParaRPr>
                    </a:p>
                    <a:p>
                      <a:pPr marL="342900" lvl="0" indent="-342900">
                        <a:spcAft>
                          <a:spcPts val="0"/>
                        </a:spcAft>
                        <a:buFont typeface="Symbol"/>
                        <a:buChar char=""/>
                        <a:tabLst>
                          <a:tab pos="228600" algn="l"/>
                        </a:tabLst>
                      </a:pPr>
                      <a:r>
                        <a:rPr lang="es-ES_tradnl" sz="1300" dirty="0">
                          <a:effectLst/>
                        </a:rPr>
                        <a:t>Identificación con cambios físicos por medio de textos, por ejemplo, pérdida de dientes de leche.</a:t>
                      </a:r>
                      <a:endParaRPr lang="es-SV" sz="1300" dirty="0">
                        <a:effectLst/>
                      </a:endParaRPr>
                    </a:p>
                    <a:p>
                      <a:pPr marL="342900" lvl="0" indent="-342900">
                        <a:spcAft>
                          <a:spcPts val="0"/>
                        </a:spcAft>
                        <a:buFont typeface="Symbol"/>
                        <a:buChar char=""/>
                        <a:tabLst>
                          <a:tab pos="228600" algn="l"/>
                        </a:tabLst>
                      </a:pPr>
                      <a:r>
                        <a:rPr lang="es-ES_tradnl" sz="1300" dirty="0">
                          <a:effectLst/>
                        </a:rPr>
                        <a:t>Buscar en las bibliotecas.</a:t>
                      </a:r>
                      <a:endParaRPr lang="es-SV" sz="1300" dirty="0">
                        <a:effectLst/>
                      </a:endParaRPr>
                    </a:p>
                    <a:p>
                      <a:pPr marL="342900" lvl="0" indent="-342900">
                        <a:spcAft>
                          <a:spcPts val="0"/>
                        </a:spcAft>
                        <a:buFont typeface="Symbol"/>
                        <a:buChar char=""/>
                        <a:tabLst>
                          <a:tab pos="228600" algn="l"/>
                        </a:tabLst>
                      </a:pPr>
                      <a:r>
                        <a:rPr lang="es-ES_tradnl" sz="1300" dirty="0">
                          <a:effectLst/>
                        </a:rPr>
                        <a:t>Cuentos de maravilla, leyendas, </a:t>
                      </a:r>
                      <a:r>
                        <a:rPr lang="es-ES_tradnl" sz="1300" dirty="0" err="1">
                          <a:effectLst/>
                        </a:rPr>
                        <a:t>superseres</a:t>
                      </a:r>
                      <a:r>
                        <a:rPr lang="es-ES_tradnl" sz="1300" dirty="0">
                          <a:effectLst/>
                        </a:rPr>
                        <a:t>.</a:t>
                      </a:r>
                      <a:endParaRPr lang="es-SV" sz="1300" dirty="0">
                        <a:effectLst/>
                      </a:endParaRPr>
                    </a:p>
                    <a:p>
                      <a:pPr>
                        <a:spcAft>
                          <a:spcPts val="0"/>
                        </a:spcAft>
                      </a:pPr>
                      <a:r>
                        <a:rPr lang="es-ES_tradnl" sz="1300" b="1" dirty="0">
                          <a:solidFill>
                            <a:srgbClr val="C00000"/>
                          </a:solidFill>
                          <a:effectLst/>
                        </a:rPr>
                        <a:t>8 AÑOS</a:t>
                      </a:r>
                      <a:r>
                        <a:rPr lang="es-ES_tradnl" sz="1300" dirty="0">
                          <a:effectLst/>
                        </a:rPr>
                        <a:t>.  Interpretación de obras en grupo.</a:t>
                      </a:r>
                      <a:endParaRPr lang="es-SV" sz="1300" dirty="0">
                        <a:effectLst/>
                      </a:endParaRPr>
                    </a:p>
                    <a:p>
                      <a:pPr marL="342900" lvl="0" indent="-342900">
                        <a:spcAft>
                          <a:spcPts val="0"/>
                        </a:spcAft>
                        <a:buFont typeface="Symbol"/>
                        <a:buChar char=""/>
                        <a:tabLst>
                          <a:tab pos="228600" algn="l"/>
                        </a:tabLst>
                      </a:pPr>
                      <a:r>
                        <a:rPr lang="es-ES_tradnl" sz="1300" dirty="0">
                          <a:effectLst/>
                        </a:rPr>
                        <a:t>Interés por relatos bíblicos o de otras épocas.</a:t>
                      </a:r>
                      <a:endParaRPr lang="es-SV" sz="1300" dirty="0">
                        <a:effectLst/>
                      </a:endParaRPr>
                    </a:p>
                    <a:p>
                      <a:pPr marL="342900" lvl="0" indent="-342900">
                        <a:spcAft>
                          <a:spcPts val="0"/>
                        </a:spcAft>
                        <a:buFont typeface="Symbol"/>
                        <a:buChar char=""/>
                        <a:tabLst>
                          <a:tab pos="228600" algn="l"/>
                        </a:tabLst>
                      </a:pPr>
                      <a:r>
                        <a:rPr lang="es-ES_tradnl" sz="1300" dirty="0">
                          <a:effectLst/>
                        </a:rPr>
                        <a:t>Cuentos de humor (tensiones)</a:t>
                      </a:r>
                      <a:endParaRPr lang="es-SV" sz="1300" dirty="0">
                        <a:effectLst/>
                      </a:endParaRPr>
                    </a:p>
                    <a:p>
                      <a:pPr marL="342900" lvl="0" indent="-342900">
                        <a:spcAft>
                          <a:spcPts val="0"/>
                        </a:spcAft>
                        <a:buFont typeface="Symbol"/>
                        <a:buChar char=""/>
                        <a:tabLst>
                          <a:tab pos="228600" algn="l"/>
                        </a:tabLst>
                      </a:pPr>
                      <a:r>
                        <a:rPr lang="es-ES_tradnl" sz="1300" dirty="0">
                          <a:effectLst/>
                        </a:rPr>
                        <a:t>Adivinanzas, juegos con retahílas, comentar lo que leyeron.  (Promover debates)</a:t>
                      </a:r>
                      <a:endParaRPr lang="es-SV" sz="1300" dirty="0">
                        <a:effectLst/>
                      </a:endParaRPr>
                    </a:p>
                    <a:p>
                      <a:pPr>
                        <a:spcAft>
                          <a:spcPts val="0"/>
                        </a:spcAft>
                      </a:pPr>
                      <a:r>
                        <a:rPr lang="es-ES_tradnl" sz="1300" b="1" dirty="0">
                          <a:solidFill>
                            <a:srgbClr val="C00000"/>
                          </a:solidFill>
                          <a:effectLst/>
                        </a:rPr>
                        <a:t>9 -10 AÑOS</a:t>
                      </a:r>
                      <a:r>
                        <a:rPr lang="es-ES_tradnl" sz="1300" dirty="0">
                          <a:effectLst/>
                        </a:rPr>
                        <a:t>.  Los debates pueden tener líder.</a:t>
                      </a:r>
                      <a:endParaRPr lang="es-SV" sz="1300" dirty="0">
                        <a:effectLst/>
                      </a:endParaRPr>
                    </a:p>
                    <a:p>
                      <a:pPr marL="342900" lvl="0" indent="-342900">
                        <a:spcAft>
                          <a:spcPts val="0"/>
                        </a:spcAft>
                        <a:buFont typeface="Symbol"/>
                        <a:buChar char=""/>
                        <a:tabLst>
                          <a:tab pos="228600" algn="l"/>
                        </a:tabLst>
                      </a:pPr>
                      <a:r>
                        <a:rPr lang="es-ES_tradnl" sz="1300" dirty="0">
                          <a:effectLst/>
                        </a:rPr>
                        <a:t>Las niñas leen más que los varones.</a:t>
                      </a:r>
                      <a:endParaRPr lang="es-SV" sz="1300" dirty="0">
                        <a:effectLst/>
                      </a:endParaRPr>
                    </a:p>
                    <a:p>
                      <a:pPr marL="342900" lvl="0" indent="-342900">
                        <a:spcAft>
                          <a:spcPts val="0"/>
                        </a:spcAft>
                        <a:buFont typeface="Symbol"/>
                        <a:buChar char=""/>
                        <a:tabLst>
                          <a:tab pos="228600" algn="l"/>
                        </a:tabLst>
                      </a:pPr>
                      <a:r>
                        <a:rPr lang="es-ES_tradnl" sz="1300" dirty="0">
                          <a:effectLst/>
                        </a:rPr>
                        <a:t>Las diferencias entre los sexos, unas gustan trama sentimental, otros exaltación patriótica en poemas, canciones de gesta, ciencia-ficción, aventuras, misterio, deportivos.</a:t>
                      </a:r>
                      <a:endParaRPr lang="es-SV" sz="1300" dirty="0">
                        <a:effectLst/>
                      </a:endParaRPr>
                    </a:p>
                    <a:p>
                      <a:pPr marL="342900" lvl="0" indent="-342900">
                        <a:spcAft>
                          <a:spcPts val="0"/>
                        </a:spcAft>
                        <a:buFont typeface="Symbol"/>
                        <a:buChar char=""/>
                        <a:tabLst>
                          <a:tab pos="228600" algn="l"/>
                        </a:tabLst>
                      </a:pPr>
                      <a:r>
                        <a:rPr lang="es-ES_tradnl" sz="1300" dirty="0">
                          <a:effectLst/>
                        </a:rPr>
                        <a:t>Auge de las historietas (cambio, venta, compra, etc.)</a:t>
                      </a:r>
                      <a:endParaRPr lang="es-SV" sz="1300" dirty="0">
                        <a:effectLst/>
                      </a:endParaRPr>
                    </a:p>
                    <a:p>
                      <a:pPr marL="342900" lvl="0" indent="-342900">
                        <a:spcAft>
                          <a:spcPts val="0"/>
                        </a:spcAft>
                        <a:buFont typeface="Symbol"/>
                        <a:buChar char=""/>
                        <a:tabLst>
                          <a:tab pos="228600" algn="l"/>
                        </a:tabLst>
                      </a:pPr>
                      <a:r>
                        <a:rPr lang="es-ES_tradnl" sz="1300" dirty="0">
                          <a:effectLst/>
                        </a:rPr>
                        <a:t>Biografías, libros técnicos, científicos, históricos.</a:t>
                      </a:r>
                      <a:endParaRPr lang="es-SV" sz="1300" dirty="0">
                        <a:effectLst/>
                        <a:latin typeface="Times New Roman"/>
                        <a:ea typeface="Times New Roman"/>
                      </a:endParaRPr>
                    </a:p>
                  </a:txBody>
                  <a:tcPr marL="44450" marR="44450" marT="0" marB="0"/>
                </a:tc>
                <a:extLst>
                  <a:ext uri="{0D108BD9-81ED-4DB2-BD59-A6C34878D82A}">
                    <a16:rowId xmlns:a16="http://schemas.microsoft.com/office/drawing/2014/main" val="10002"/>
                  </a:ext>
                </a:extLst>
              </a:tr>
            </a:tbl>
          </a:graphicData>
        </a:graphic>
      </p:graphicFrame>
      <p:sp>
        <p:nvSpPr>
          <p:cNvPr id="2" name="1 Marcador de número de diapositiva"/>
          <p:cNvSpPr>
            <a:spLocks noGrp="1"/>
          </p:cNvSpPr>
          <p:nvPr>
            <p:ph type="sldNum" sz="quarter" idx="12"/>
          </p:nvPr>
        </p:nvSpPr>
        <p:spPr/>
        <p:txBody>
          <a:bodyPr/>
          <a:lstStyle/>
          <a:p>
            <a:fld id="{39D76E23-D3F4-4A51-9970-C85A03E03F05}" type="slidenum">
              <a:rPr lang="es-SV" smtClean="0"/>
              <a:t>38</a:t>
            </a:fld>
            <a:endParaRPr lang="es-SV"/>
          </a:p>
        </p:txBody>
      </p:sp>
    </p:spTree>
    <p:extLst>
      <p:ext uri="{BB962C8B-B14F-4D97-AF65-F5344CB8AC3E}">
        <p14:creationId xmlns:p14="http://schemas.microsoft.com/office/powerpoint/2010/main" val="29396958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1" y="6237312"/>
            <a:ext cx="9143999" cy="620688"/>
            <a:chOff x="1" y="6237312"/>
            <a:chExt cx="9143999" cy="620688"/>
          </a:xfrm>
        </p:grpSpPr>
        <p:sp>
          <p:nvSpPr>
            <p:cNvPr id="7" name="6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8"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9" name="8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0"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4" name="1 Título"/>
          <p:cNvSpPr>
            <a:spLocks noGrp="1"/>
          </p:cNvSpPr>
          <p:nvPr>
            <p:ph type="title"/>
          </p:nvPr>
        </p:nvSpPr>
        <p:spPr/>
        <p:txBody>
          <a:bodyPr/>
          <a:lstStyle/>
          <a:p>
            <a:pPr algn="l"/>
            <a:r>
              <a:rPr lang="es-SV" b="1" cap="none" dirty="0" smtClean="0">
                <a:solidFill>
                  <a:schemeClr val="accent5"/>
                </a:solidFill>
              </a:rPr>
              <a:t>Considerar…</a:t>
            </a:r>
            <a:endParaRPr lang="es-SV" b="1" cap="none" dirty="0">
              <a:solidFill>
                <a:schemeClr val="accent5"/>
              </a:solidFill>
            </a:endParaRPr>
          </a:p>
        </p:txBody>
      </p:sp>
      <p:sp>
        <p:nvSpPr>
          <p:cNvPr id="3" name="2 Marcador de contenido"/>
          <p:cNvSpPr>
            <a:spLocks noGrp="1"/>
          </p:cNvSpPr>
          <p:nvPr>
            <p:ph idx="1"/>
          </p:nvPr>
        </p:nvSpPr>
        <p:spPr/>
        <p:txBody>
          <a:bodyPr>
            <a:noAutofit/>
          </a:bodyPr>
          <a:lstStyle/>
          <a:p>
            <a:r>
              <a:rPr lang="es-ES_tradnl" sz="1600" dirty="0" smtClean="0">
                <a:solidFill>
                  <a:schemeClr val="tx1"/>
                </a:solidFill>
              </a:rPr>
              <a:t>No </a:t>
            </a:r>
            <a:r>
              <a:rPr lang="es-ES_tradnl" sz="1600" dirty="0">
                <a:solidFill>
                  <a:schemeClr val="tx1"/>
                </a:solidFill>
              </a:rPr>
              <a:t>entregue un libro a un niño si Ud. no lo leyó previamente o no lo considera adecuado.</a:t>
            </a:r>
            <a:endParaRPr lang="es-SV" sz="1600" dirty="0">
              <a:solidFill>
                <a:schemeClr val="tx1"/>
              </a:solidFill>
            </a:endParaRPr>
          </a:p>
          <a:p>
            <a:pPr lvl="0"/>
            <a:r>
              <a:rPr lang="es-ES_tradnl" sz="1600" dirty="0">
                <a:solidFill>
                  <a:schemeClr val="tx1"/>
                </a:solidFill>
              </a:rPr>
              <a:t>La selección de un libro debería hacerse sobre la base de algunas coordenadas que Ud. necesita conocer:  ¿Qué, cuándo y a quién?</a:t>
            </a:r>
            <a:endParaRPr lang="es-SV" sz="1600" dirty="0">
              <a:solidFill>
                <a:schemeClr val="tx1"/>
              </a:solidFill>
            </a:endParaRPr>
          </a:p>
          <a:p>
            <a:pPr lvl="0"/>
            <a:r>
              <a:rPr lang="es-ES_tradnl" sz="1600" dirty="0">
                <a:solidFill>
                  <a:schemeClr val="tx1"/>
                </a:solidFill>
              </a:rPr>
              <a:t>No subestime al niño.  Seleccione cuidadosamente lo que le entregará o leerán juntos.</a:t>
            </a:r>
            <a:endParaRPr lang="es-SV" sz="1600" dirty="0">
              <a:solidFill>
                <a:schemeClr val="tx1"/>
              </a:solidFill>
            </a:endParaRPr>
          </a:p>
          <a:p>
            <a:pPr lvl="0"/>
            <a:r>
              <a:rPr lang="es-ES_tradnl" sz="1600" dirty="0">
                <a:solidFill>
                  <a:schemeClr val="tx1"/>
                </a:solidFill>
              </a:rPr>
              <a:t>Fomente el encuentro del niño y el libro, permítale gozar con la </a:t>
            </a:r>
            <a:r>
              <a:rPr lang="es-ES_tradnl" sz="1600" dirty="0" smtClean="0">
                <a:solidFill>
                  <a:schemeClr val="tx1"/>
                </a:solidFill>
              </a:rPr>
              <a:t>lectura con AFABILIDAD.</a:t>
            </a:r>
            <a:endParaRPr lang="es-SV" sz="1600" dirty="0">
              <a:solidFill>
                <a:schemeClr val="tx1"/>
              </a:solidFill>
            </a:endParaRPr>
          </a:p>
          <a:p>
            <a:pPr lvl="0"/>
            <a:r>
              <a:rPr lang="es-ES_tradnl" sz="1600" dirty="0">
                <a:solidFill>
                  <a:schemeClr val="tx1"/>
                </a:solidFill>
              </a:rPr>
              <a:t>No le ofrezca libros con dificultades mayores a las que pueda sortear.</a:t>
            </a:r>
            <a:endParaRPr lang="es-SV" sz="1600" dirty="0">
              <a:solidFill>
                <a:schemeClr val="tx1"/>
              </a:solidFill>
            </a:endParaRPr>
          </a:p>
          <a:p>
            <a:pPr lvl="0"/>
            <a:r>
              <a:rPr lang="es-ES_tradnl" sz="1600" dirty="0">
                <a:solidFill>
                  <a:schemeClr val="tx1"/>
                </a:solidFill>
              </a:rPr>
              <a:t>No le brinde libros cuya comprensión es difícil.</a:t>
            </a:r>
            <a:endParaRPr lang="es-SV" sz="1600" dirty="0">
              <a:solidFill>
                <a:schemeClr val="tx1"/>
              </a:solidFill>
            </a:endParaRPr>
          </a:p>
          <a:p>
            <a:pPr lvl="0"/>
            <a:r>
              <a:rPr lang="es-ES_tradnl" sz="1600" dirty="0">
                <a:solidFill>
                  <a:schemeClr val="tx1"/>
                </a:solidFill>
              </a:rPr>
              <a:t>Leer es una actividad que se mantiene durante toda la vida.  Para que así sea deberíamos brindar el estímulo adecuado en el momento oportuno.</a:t>
            </a:r>
            <a:endParaRPr lang="es-SV" sz="1600" dirty="0">
              <a:solidFill>
                <a:schemeClr val="tx1"/>
              </a:solidFill>
            </a:endParaRPr>
          </a:p>
          <a:p>
            <a:pPr lvl="0"/>
            <a:r>
              <a:rPr lang="es-ES_tradnl" sz="1600" dirty="0">
                <a:solidFill>
                  <a:schemeClr val="tx1"/>
                </a:solidFill>
              </a:rPr>
              <a:t>"Niño sin libro adulto sin lectura", dice la escritora brasileña María Dinorah y, lo que es peor, hombre sin ideas.  La creatividad surge de la información, y formación e información llegan a través del libro</a:t>
            </a:r>
            <a:r>
              <a:rPr lang="es-ES_tradnl" sz="1600" dirty="0" smtClean="0">
                <a:solidFill>
                  <a:schemeClr val="tx1"/>
                </a:solidFill>
              </a:rPr>
              <a:t>.</a:t>
            </a:r>
            <a:endParaRPr lang="es-SV" sz="1600" dirty="0">
              <a:solidFill>
                <a:schemeClr val="tx1"/>
              </a:solidFill>
            </a:endParaRPr>
          </a:p>
        </p:txBody>
      </p:sp>
      <p:sp>
        <p:nvSpPr>
          <p:cNvPr id="2" name="1 Marcador de número de diapositiva"/>
          <p:cNvSpPr>
            <a:spLocks noGrp="1"/>
          </p:cNvSpPr>
          <p:nvPr>
            <p:ph type="sldNum" sz="quarter" idx="12"/>
          </p:nvPr>
        </p:nvSpPr>
        <p:spPr/>
        <p:txBody>
          <a:bodyPr/>
          <a:lstStyle/>
          <a:p>
            <a:fld id="{39D76E23-D3F4-4A51-9970-C85A03E03F05}" type="slidenum">
              <a:rPr lang="es-SV" smtClean="0"/>
              <a:t>39</a:t>
            </a:fld>
            <a:endParaRPr lang="es-SV"/>
          </a:p>
        </p:txBody>
      </p:sp>
    </p:spTree>
    <p:extLst>
      <p:ext uri="{BB962C8B-B14F-4D97-AF65-F5344CB8AC3E}">
        <p14:creationId xmlns:p14="http://schemas.microsoft.com/office/powerpoint/2010/main" val="3365784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r>
              <a:rPr lang="es-SV" altLang="es-SV" sz="2800" b="1" cap="none" dirty="0" smtClean="0">
                <a:solidFill>
                  <a:schemeClr val="accent5">
                    <a:lumMod val="75000"/>
                  </a:schemeClr>
                </a:solidFill>
              </a:rPr>
              <a:t>I.- Tejido social</a:t>
            </a:r>
            <a:endParaRPr lang="es-ES" altLang="es-SV" sz="2800" b="1" cap="none" dirty="0" smtClean="0">
              <a:solidFill>
                <a:schemeClr val="accent5">
                  <a:lumMod val="75000"/>
                </a:schemeClr>
              </a:solidFill>
            </a:endParaRPr>
          </a:p>
        </p:txBody>
      </p:sp>
      <p:sp>
        <p:nvSpPr>
          <p:cNvPr id="2" name="1 Marcador de texto"/>
          <p:cNvSpPr>
            <a:spLocks noGrp="1"/>
          </p:cNvSpPr>
          <p:nvPr>
            <p:ph type="body" idx="1"/>
          </p:nvPr>
        </p:nvSpPr>
        <p:spPr/>
        <p:txBody>
          <a:bodyPr>
            <a:noAutofit/>
          </a:bodyPr>
          <a:lstStyle/>
          <a:p>
            <a:pPr algn="l"/>
            <a:r>
              <a:rPr lang="es-SV" sz="1200" dirty="0"/>
              <a:t>Políticas para el fomento a la literatura infantil y formación docente: Retos, problemas y </a:t>
            </a:r>
            <a:r>
              <a:rPr lang="es-SV" sz="1200" dirty="0" smtClean="0"/>
              <a:t>desafíos</a:t>
            </a:r>
            <a:endParaRPr lang="es-SV" sz="1200" dirty="0"/>
          </a:p>
        </p:txBody>
      </p:sp>
      <p:pic>
        <p:nvPicPr>
          <p:cNvPr id="4" name="Picture 2" descr="F:\Macintosh HD\Users\rebecamenjivarguerrerro\Desktop\Manual de Marca UFG Versión 1.0\Marcas Alternas\Instituto de Ciencia, Tecnología e Innovación - ICTI\ICT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3356992"/>
            <a:ext cx="1868825" cy="1121295"/>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39D76E23-D3F4-4A51-9970-C85A03E03F05}" type="slidenum">
              <a:rPr lang="es-SV" smtClean="0"/>
              <a:t>4</a:t>
            </a:fld>
            <a:endParaRPr lang="es-SV"/>
          </a:p>
        </p:txBody>
      </p:sp>
    </p:spTree>
    <p:extLst>
      <p:ext uri="{BB962C8B-B14F-4D97-AF65-F5344CB8AC3E}">
        <p14:creationId xmlns:p14="http://schemas.microsoft.com/office/powerpoint/2010/main" val="2380088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a:r>
              <a:rPr lang="es-SV" altLang="es-SV" sz="2800" b="1" cap="none" dirty="0">
                <a:solidFill>
                  <a:schemeClr val="accent5">
                    <a:lumMod val="75000"/>
                  </a:schemeClr>
                </a:solidFill>
              </a:rPr>
              <a:t>V.- Revisiones y/o </a:t>
            </a:r>
            <a:r>
              <a:rPr lang="es-SV" altLang="es-SV" sz="2800" b="1" cap="none" dirty="0" smtClean="0">
                <a:solidFill>
                  <a:schemeClr val="accent5">
                    <a:lumMod val="75000"/>
                  </a:schemeClr>
                </a:solidFill>
              </a:rPr>
              <a:t>adecuaciones</a:t>
            </a:r>
            <a:br>
              <a:rPr lang="es-SV" altLang="es-SV" sz="2800" b="1" cap="none" dirty="0" smtClean="0">
                <a:solidFill>
                  <a:schemeClr val="accent5">
                    <a:lumMod val="75000"/>
                  </a:schemeClr>
                </a:solidFill>
              </a:rPr>
            </a:br>
            <a:r>
              <a:rPr lang="es-SV" altLang="es-SV" sz="2800" b="1" cap="none" dirty="0" smtClean="0">
                <a:solidFill>
                  <a:schemeClr val="accent5">
                    <a:lumMod val="75000"/>
                  </a:schemeClr>
                </a:solidFill>
              </a:rPr>
              <a:t>curriculares </a:t>
            </a:r>
            <a:r>
              <a:rPr lang="es-SV" altLang="es-SV" sz="2800" b="1" cap="none" dirty="0">
                <a:solidFill>
                  <a:schemeClr val="accent5">
                    <a:lumMod val="75000"/>
                  </a:schemeClr>
                </a:solidFill>
              </a:rPr>
              <a:t>en la </a:t>
            </a:r>
            <a:r>
              <a:rPr lang="es-SV" altLang="es-SV" sz="2800" b="1" cap="none" dirty="0" smtClean="0">
                <a:solidFill>
                  <a:schemeClr val="accent5">
                    <a:lumMod val="75000"/>
                  </a:schemeClr>
                </a:solidFill>
              </a:rPr>
              <a:t>formación</a:t>
            </a:r>
            <a:br>
              <a:rPr lang="es-SV" altLang="es-SV" sz="2800" b="1" cap="none" dirty="0" smtClean="0">
                <a:solidFill>
                  <a:schemeClr val="accent5">
                    <a:lumMod val="75000"/>
                  </a:schemeClr>
                </a:solidFill>
              </a:rPr>
            </a:br>
            <a:r>
              <a:rPr lang="es-SV" altLang="es-SV" sz="2800" b="1" cap="none" dirty="0" smtClean="0">
                <a:solidFill>
                  <a:schemeClr val="accent5">
                    <a:lumMod val="75000"/>
                  </a:schemeClr>
                </a:solidFill>
              </a:rPr>
              <a:t>inicial </a:t>
            </a:r>
            <a:r>
              <a:rPr lang="es-SV" altLang="es-SV" sz="2800" b="1" cap="none" dirty="0">
                <a:solidFill>
                  <a:schemeClr val="accent5">
                    <a:lumMod val="75000"/>
                  </a:schemeClr>
                </a:solidFill>
              </a:rPr>
              <a:t>de docentes</a:t>
            </a:r>
            <a:endParaRPr lang="es-ES" altLang="es-SV" sz="2800" b="1" cap="none" dirty="0" smtClean="0">
              <a:solidFill>
                <a:schemeClr val="accent5">
                  <a:lumMod val="75000"/>
                </a:schemeClr>
              </a:solidFill>
            </a:endParaRPr>
          </a:p>
        </p:txBody>
      </p:sp>
      <p:sp>
        <p:nvSpPr>
          <p:cNvPr id="2" name="1 Marcador de texto"/>
          <p:cNvSpPr>
            <a:spLocks noGrp="1"/>
          </p:cNvSpPr>
          <p:nvPr>
            <p:ph type="body" idx="1"/>
          </p:nvPr>
        </p:nvSpPr>
        <p:spPr/>
        <p:txBody>
          <a:bodyPr>
            <a:noAutofit/>
          </a:bodyPr>
          <a:lstStyle/>
          <a:p>
            <a:pPr algn="l"/>
            <a:r>
              <a:rPr lang="es-SV" sz="1200" dirty="0"/>
              <a:t>Políticas para el fomento a la literatura infantil y formación docente: Retos, problemas y </a:t>
            </a:r>
            <a:r>
              <a:rPr lang="es-SV" sz="1200" dirty="0" smtClean="0"/>
              <a:t>desafíos</a:t>
            </a:r>
            <a:endParaRPr lang="es-SV" sz="1200" dirty="0"/>
          </a:p>
        </p:txBody>
      </p:sp>
      <p:pic>
        <p:nvPicPr>
          <p:cNvPr id="4" name="Picture 2" descr="F:\Macintosh HD\Users\rebecamenjivarguerrerro\Desktop\Manual de Marca UFG Versión 1.0\Marcas Alternas\Instituto de Ciencia, Tecnología e Innovación - ICTI\ICT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3356992"/>
            <a:ext cx="1868825" cy="1121295"/>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39D76E23-D3F4-4A51-9970-C85A03E03F05}" type="slidenum">
              <a:rPr lang="es-SV" smtClean="0"/>
              <a:t>40</a:t>
            </a:fld>
            <a:endParaRPr lang="es-SV"/>
          </a:p>
        </p:txBody>
      </p:sp>
    </p:spTree>
    <p:extLst>
      <p:ext uri="{BB962C8B-B14F-4D97-AF65-F5344CB8AC3E}">
        <p14:creationId xmlns:p14="http://schemas.microsoft.com/office/powerpoint/2010/main" val="7173121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22 Grupo"/>
          <p:cNvGrpSpPr/>
          <p:nvPr/>
        </p:nvGrpSpPr>
        <p:grpSpPr>
          <a:xfrm>
            <a:off x="1" y="6237312"/>
            <a:ext cx="9143999" cy="620688"/>
            <a:chOff x="1" y="6237312"/>
            <a:chExt cx="9143999" cy="620688"/>
          </a:xfrm>
        </p:grpSpPr>
        <p:sp>
          <p:nvSpPr>
            <p:cNvPr id="24" name="23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25"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26" name="25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7"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5122" name="Rectangle 2"/>
          <p:cNvSpPr>
            <a:spLocks noGrp="1" noChangeArrowheads="1"/>
          </p:cNvSpPr>
          <p:nvPr>
            <p:ph idx="4294967295"/>
          </p:nvPr>
        </p:nvSpPr>
        <p:spPr>
          <a:xfrm>
            <a:off x="2483768" y="620688"/>
            <a:ext cx="6317332" cy="5092588"/>
          </a:xfrm>
        </p:spPr>
        <p:txBody>
          <a:bodyPr anchor="ctr">
            <a:normAutofit/>
          </a:bodyPr>
          <a:lstStyle/>
          <a:p>
            <a:pPr marL="0" indent="0" algn="just">
              <a:buNone/>
            </a:pPr>
            <a:r>
              <a:rPr lang="es-SV" sz="2000" i="1" dirty="0" smtClean="0">
                <a:solidFill>
                  <a:schemeClr val="tx1"/>
                </a:solidFill>
              </a:rPr>
              <a:t>«Si </a:t>
            </a:r>
            <a:r>
              <a:rPr lang="es-SV" sz="2000" i="1" dirty="0">
                <a:solidFill>
                  <a:schemeClr val="tx1"/>
                </a:solidFill>
              </a:rPr>
              <a:t>queremos que los ciudadanos se expresen con lucidez tienen que controlar su lenguaje. Saber pensar y fantasear nos lo da el dominio del lenguaje, que se alcanza a través de la literatura</a:t>
            </a:r>
            <a:r>
              <a:rPr lang="es-SV" sz="2000" i="1" dirty="0" smtClean="0">
                <a:solidFill>
                  <a:schemeClr val="tx1"/>
                </a:solidFill>
              </a:rPr>
              <a:t>.»</a:t>
            </a:r>
            <a:endParaRPr lang="es-SV" sz="2000" i="1" dirty="0">
              <a:solidFill>
                <a:schemeClr val="tx1"/>
              </a:solidFill>
            </a:endParaRPr>
          </a:p>
          <a:p>
            <a:pPr algn="r">
              <a:buNone/>
            </a:pPr>
            <a:endParaRPr lang="es-ES" altLang="es-SV" sz="1800" b="1" i="1" dirty="0" smtClean="0">
              <a:solidFill>
                <a:schemeClr val="accent5"/>
              </a:solidFill>
              <a:cs typeface="Arial" charset="0"/>
            </a:endParaRPr>
          </a:p>
          <a:p>
            <a:pPr algn="r">
              <a:buNone/>
            </a:pPr>
            <a:r>
              <a:rPr lang="es-ES" altLang="es-SV" sz="1800" b="1" i="1" dirty="0">
                <a:solidFill>
                  <a:schemeClr val="accent5"/>
                </a:solidFill>
                <a:cs typeface="Arial" charset="0"/>
              </a:rPr>
              <a:t>Vargas Llosa </a:t>
            </a:r>
          </a:p>
        </p:txBody>
      </p:sp>
      <p:pic>
        <p:nvPicPr>
          <p:cNvPr id="3075" name="Picture 3" descr="C:\Users\multimedia\AppData\Local\Microsoft\Windows\Temporary Internet Files\Content.IE5\ZDMEVEIE\MC9004124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2590916"/>
            <a:ext cx="2457697" cy="2702539"/>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39D76E23-D3F4-4A51-9970-C85A03E03F05}" type="slidenum">
              <a:rPr lang="es-SV" smtClean="0"/>
              <a:t>41</a:t>
            </a:fld>
            <a:endParaRPr lang="es-SV"/>
          </a:p>
        </p:txBody>
      </p:sp>
    </p:spTree>
    <p:extLst>
      <p:ext uri="{BB962C8B-B14F-4D97-AF65-F5344CB8AC3E}">
        <p14:creationId xmlns:p14="http://schemas.microsoft.com/office/powerpoint/2010/main" val="1998987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6237312"/>
            <a:ext cx="9143999" cy="620688"/>
            <a:chOff x="1" y="6237312"/>
            <a:chExt cx="9143999" cy="620688"/>
          </a:xfrm>
        </p:grpSpPr>
        <p:sp>
          <p:nvSpPr>
            <p:cNvPr id="6" name="5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7"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8" name="7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2" name="1 Título"/>
          <p:cNvSpPr>
            <a:spLocks noGrp="1"/>
          </p:cNvSpPr>
          <p:nvPr>
            <p:ph type="title"/>
          </p:nvPr>
        </p:nvSpPr>
        <p:spPr/>
        <p:txBody>
          <a:bodyPr/>
          <a:lstStyle/>
          <a:p>
            <a:pPr algn="l"/>
            <a:r>
              <a:rPr lang="es-SV" b="1" cap="none" dirty="0" smtClean="0">
                <a:solidFill>
                  <a:schemeClr val="accent5"/>
                </a:solidFill>
              </a:rPr>
              <a:t>Propuestas 1…</a:t>
            </a:r>
            <a:endParaRPr lang="es-SV" b="1" cap="none" dirty="0">
              <a:solidFill>
                <a:schemeClr val="accent5"/>
              </a:solidFill>
            </a:endParaRPr>
          </a:p>
        </p:txBody>
      </p:sp>
      <p:sp>
        <p:nvSpPr>
          <p:cNvPr id="3" name="2 Marcador de contenido"/>
          <p:cNvSpPr>
            <a:spLocks noGrp="1"/>
          </p:cNvSpPr>
          <p:nvPr>
            <p:ph idx="1"/>
          </p:nvPr>
        </p:nvSpPr>
        <p:spPr/>
        <p:txBody>
          <a:bodyPr>
            <a:normAutofit/>
          </a:bodyPr>
          <a:lstStyle/>
          <a:p>
            <a:r>
              <a:rPr lang="es-SV" b="1" dirty="0" smtClean="0">
                <a:solidFill>
                  <a:schemeClr val="bg1">
                    <a:lumMod val="50000"/>
                  </a:schemeClr>
                </a:solidFill>
              </a:rPr>
              <a:t>Admisión</a:t>
            </a:r>
            <a:r>
              <a:rPr lang="es-SV" dirty="0" smtClean="0">
                <a:solidFill>
                  <a:schemeClr val="bg1">
                    <a:lumMod val="50000"/>
                  </a:schemeClr>
                </a:solidFill>
              </a:rPr>
              <a:t>: Para candidatos a docentes de Educación Inicial, educación </a:t>
            </a:r>
            <a:r>
              <a:rPr lang="es-SV" dirty="0" err="1" smtClean="0">
                <a:solidFill>
                  <a:schemeClr val="bg1">
                    <a:lumMod val="50000"/>
                  </a:schemeClr>
                </a:solidFill>
              </a:rPr>
              <a:t>Parvularia</a:t>
            </a:r>
            <a:r>
              <a:rPr lang="es-SV" dirty="0" smtClean="0">
                <a:solidFill>
                  <a:schemeClr val="bg1">
                    <a:lumMod val="50000"/>
                  </a:schemeClr>
                </a:solidFill>
              </a:rPr>
              <a:t> y 1er Ciclo de Educación Básica  no se pueden considerar personas con un bajo nivel cultural y pobre hábito de lectura; los niños y niñas son muy importantes para estar muchas horas en manos incompetentes.</a:t>
            </a:r>
            <a:endParaRPr lang="es-SV" dirty="0">
              <a:solidFill>
                <a:schemeClr val="bg1">
                  <a:lumMod val="50000"/>
                </a:schemeClr>
              </a:solidFill>
            </a:endParaRPr>
          </a:p>
        </p:txBody>
      </p:sp>
      <p:sp>
        <p:nvSpPr>
          <p:cNvPr id="4" name="3 Marcador de número de diapositiva"/>
          <p:cNvSpPr>
            <a:spLocks noGrp="1"/>
          </p:cNvSpPr>
          <p:nvPr>
            <p:ph type="sldNum" sz="quarter" idx="12"/>
          </p:nvPr>
        </p:nvSpPr>
        <p:spPr/>
        <p:txBody>
          <a:bodyPr/>
          <a:lstStyle/>
          <a:p>
            <a:fld id="{39D76E23-D3F4-4A51-9970-C85A03E03F05}" type="slidenum">
              <a:rPr lang="es-SV" smtClean="0"/>
              <a:t>42</a:t>
            </a:fld>
            <a:endParaRPr lang="es-SV"/>
          </a:p>
        </p:txBody>
      </p:sp>
    </p:spTree>
    <p:extLst>
      <p:ext uri="{BB962C8B-B14F-4D97-AF65-F5344CB8AC3E}">
        <p14:creationId xmlns:p14="http://schemas.microsoft.com/office/powerpoint/2010/main" val="7624213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6237312"/>
            <a:ext cx="9143999" cy="620688"/>
            <a:chOff x="1" y="6237312"/>
            <a:chExt cx="9143999" cy="620688"/>
          </a:xfrm>
        </p:grpSpPr>
        <p:sp>
          <p:nvSpPr>
            <p:cNvPr id="6" name="5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7"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8" name="7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2" name="1 Título"/>
          <p:cNvSpPr>
            <a:spLocks noGrp="1"/>
          </p:cNvSpPr>
          <p:nvPr>
            <p:ph type="title"/>
          </p:nvPr>
        </p:nvSpPr>
        <p:spPr/>
        <p:txBody>
          <a:bodyPr/>
          <a:lstStyle/>
          <a:p>
            <a:pPr algn="l"/>
            <a:r>
              <a:rPr lang="es-SV" b="1" cap="none" dirty="0" smtClean="0">
                <a:solidFill>
                  <a:schemeClr val="accent5"/>
                </a:solidFill>
              </a:rPr>
              <a:t>Propuestas 2…</a:t>
            </a:r>
            <a:endParaRPr lang="es-SV" b="1" cap="none" dirty="0">
              <a:solidFill>
                <a:schemeClr val="accent5"/>
              </a:solidFill>
            </a:endParaRPr>
          </a:p>
        </p:txBody>
      </p:sp>
      <p:sp>
        <p:nvSpPr>
          <p:cNvPr id="3" name="2 Marcador de contenido"/>
          <p:cNvSpPr>
            <a:spLocks noGrp="1"/>
          </p:cNvSpPr>
          <p:nvPr>
            <p:ph idx="1"/>
          </p:nvPr>
        </p:nvSpPr>
        <p:spPr/>
        <p:txBody>
          <a:bodyPr>
            <a:normAutofit lnSpcReduction="10000"/>
          </a:bodyPr>
          <a:lstStyle/>
          <a:p>
            <a:r>
              <a:rPr lang="es-SV" b="1" dirty="0" smtClean="0">
                <a:solidFill>
                  <a:schemeClr val="bg1">
                    <a:lumMod val="50000"/>
                  </a:schemeClr>
                </a:solidFill>
              </a:rPr>
              <a:t>Estimulación temprana: </a:t>
            </a:r>
            <a:r>
              <a:rPr lang="es-SV" dirty="0" smtClean="0">
                <a:solidFill>
                  <a:schemeClr val="bg1">
                    <a:lumMod val="50000"/>
                  </a:schemeClr>
                </a:solidFill>
              </a:rPr>
              <a:t>Formar a los candidatos en el uso adecuado de los recursos didácticos y con técnicas para el desarrollo de habilidades y capacidades que respondan a cada etapa de crecimiento y de plasticidad neuronal, en los niveles:</a:t>
            </a:r>
          </a:p>
          <a:p>
            <a:pPr marL="0" indent="0">
              <a:buNone/>
            </a:pPr>
            <a:r>
              <a:rPr lang="es-SV" dirty="0" smtClean="0">
                <a:solidFill>
                  <a:schemeClr val="bg1">
                    <a:lumMod val="50000"/>
                  </a:schemeClr>
                </a:solidFill>
              </a:rPr>
              <a:t>	Psicosociales</a:t>
            </a:r>
          </a:p>
          <a:p>
            <a:pPr marL="0" indent="0">
              <a:buNone/>
            </a:pPr>
            <a:r>
              <a:rPr lang="es-SV" dirty="0" smtClean="0">
                <a:solidFill>
                  <a:schemeClr val="bg1">
                    <a:lumMod val="50000"/>
                  </a:schemeClr>
                </a:solidFill>
              </a:rPr>
              <a:t>	Emocionales</a:t>
            </a:r>
          </a:p>
          <a:p>
            <a:pPr marL="0" indent="0">
              <a:buNone/>
            </a:pPr>
            <a:r>
              <a:rPr lang="es-SV" dirty="0" smtClean="0">
                <a:solidFill>
                  <a:schemeClr val="bg1">
                    <a:lumMod val="50000"/>
                  </a:schemeClr>
                </a:solidFill>
              </a:rPr>
              <a:t>	Cognitivos</a:t>
            </a:r>
          </a:p>
          <a:p>
            <a:r>
              <a:rPr lang="es-SV" dirty="0" smtClean="0">
                <a:solidFill>
                  <a:schemeClr val="bg1">
                    <a:lumMod val="50000"/>
                  </a:schemeClr>
                </a:solidFill>
              </a:rPr>
              <a:t>Considerando los modelos vigentes, sean éstos sistémicos, integral, compensatorios, ecológicos, etc.</a:t>
            </a:r>
            <a:endParaRPr lang="es-SV" dirty="0">
              <a:solidFill>
                <a:schemeClr val="bg1">
                  <a:lumMod val="50000"/>
                </a:schemeClr>
              </a:solidFill>
            </a:endParaRPr>
          </a:p>
        </p:txBody>
      </p:sp>
      <p:sp>
        <p:nvSpPr>
          <p:cNvPr id="4" name="3 Marcador de número de diapositiva"/>
          <p:cNvSpPr>
            <a:spLocks noGrp="1"/>
          </p:cNvSpPr>
          <p:nvPr>
            <p:ph type="sldNum" sz="quarter" idx="12"/>
          </p:nvPr>
        </p:nvSpPr>
        <p:spPr/>
        <p:txBody>
          <a:bodyPr/>
          <a:lstStyle/>
          <a:p>
            <a:fld id="{39D76E23-D3F4-4A51-9970-C85A03E03F05}" type="slidenum">
              <a:rPr lang="es-SV" smtClean="0"/>
              <a:t>43</a:t>
            </a:fld>
            <a:endParaRPr lang="es-SV"/>
          </a:p>
        </p:txBody>
      </p:sp>
    </p:spTree>
    <p:extLst>
      <p:ext uri="{BB962C8B-B14F-4D97-AF65-F5344CB8AC3E}">
        <p14:creationId xmlns:p14="http://schemas.microsoft.com/office/powerpoint/2010/main" val="23629512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6237312"/>
            <a:ext cx="9143999" cy="620688"/>
            <a:chOff x="1" y="6237312"/>
            <a:chExt cx="9143999" cy="620688"/>
          </a:xfrm>
        </p:grpSpPr>
        <p:sp>
          <p:nvSpPr>
            <p:cNvPr id="6" name="5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7"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8" name="7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2" name="1 Título"/>
          <p:cNvSpPr>
            <a:spLocks noGrp="1"/>
          </p:cNvSpPr>
          <p:nvPr>
            <p:ph type="title"/>
          </p:nvPr>
        </p:nvSpPr>
        <p:spPr/>
        <p:txBody>
          <a:bodyPr/>
          <a:lstStyle/>
          <a:p>
            <a:pPr algn="l"/>
            <a:r>
              <a:rPr lang="es-SV" b="1" cap="none" dirty="0" smtClean="0">
                <a:solidFill>
                  <a:schemeClr val="accent5"/>
                </a:solidFill>
              </a:rPr>
              <a:t>Propuestas 3…</a:t>
            </a:r>
            <a:endParaRPr lang="es-SV" b="1" cap="none" dirty="0">
              <a:solidFill>
                <a:schemeClr val="accent5"/>
              </a:solidFill>
            </a:endParaRPr>
          </a:p>
        </p:txBody>
      </p:sp>
      <p:sp>
        <p:nvSpPr>
          <p:cNvPr id="3" name="2 Marcador de contenido"/>
          <p:cNvSpPr>
            <a:spLocks noGrp="1"/>
          </p:cNvSpPr>
          <p:nvPr>
            <p:ph idx="1"/>
          </p:nvPr>
        </p:nvSpPr>
        <p:spPr/>
        <p:txBody>
          <a:bodyPr>
            <a:normAutofit/>
          </a:bodyPr>
          <a:lstStyle/>
          <a:p>
            <a:r>
              <a:rPr lang="es-SV" b="1" dirty="0" err="1" smtClean="0">
                <a:solidFill>
                  <a:schemeClr val="bg1">
                    <a:lumMod val="50000"/>
                  </a:schemeClr>
                </a:solidFill>
              </a:rPr>
              <a:t>Lecto</a:t>
            </a:r>
            <a:r>
              <a:rPr lang="es-SV" b="1" dirty="0" smtClean="0">
                <a:solidFill>
                  <a:schemeClr val="bg1">
                    <a:lumMod val="50000"/>
                  </a:schemeClr>
                </a:solidFill>
              </a:rPr>
              <a:t>-escritura: </a:t>
            </a:r>
            <a:r>
              <a:rPr lang="es-SV" dirty="0" smtClean="0">
                <a:solidFill>
                  <a:schemeClr val="bg1">
                    <a:lumMod val="50000"/>
                  </a:schemeClr>
                </a:solidFill>
              </a:rPr>
              <a:t>Realizar una revisión de los modelos existentes: socio-cultural, constructivista, psicolingüístico, etc. para facilitar procesos de la conciencia fonológica, la formación del símbolo y el despliegue paulatino pero efectivo de un habito lector. </a:t>
            </a:r>
            <a:endParaRPr lang="es-SV" dirty="0">
              <a:solidFill>
                <a:schemeClr val="bg1">
                  <a:lumMod val="50000"/>
                </a:schemeClr>
              </a:solidFill>
            </a:endParaRPr>
          </a:p>
        </p:txBody>
      </p:sp>
      <p:sp>
        <p:nvSpPr>
          <p:cNvPr id="4" name="3 Marcador de número de diapositiva"/>
          <p:cNvSpPr>
            <a:spLocks noGrp="1"/>
          </p:cNvSpPr>
          <p:nvPr>
            <p:ph type="sldNum" sz="quarter" idx="12"/>
          </p:nvPr>
        </p:nvSpPr>
        <p:spPr/>
        <p:txBody>
          <a:bodyPr/>
          <a:lstStyle/>
          <a:p>
            <a:fld id="{39D76E23-D3F4-4A51-9970-C85A03E03F05}" type="slidenum">
              <a:rPr lang="es-SV" smtClean="0"/>
              <a:t>44</a:t>
            </a:fld>
            <a:endParaRPr lang="es-SV"/>
          </a:p>
        </p:txBody>
      </p:sp>
    </p:spTree>
    <p:extLst>
      <p:ext uri="{BB962C8B-B14F-4D97-AF65-F5344CB8AC3E}">
        <p14:creationId xmlns:p14="http://schemas.microsoft.com/office/powerpoint/2010/main" val="4095764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6237312"/>
            <a:ext cx="9143999" cy="620688"/>
            <a:chOff x="1" y="6237312"/>
            <a:chExt cx="9143999" cy="620688"/>
          </a:xfrm>
        </p:grpSpPr>
        <p:sp>
          <p:nvSpPr>
            <p:cNvPr id="6" name="5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7"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8" name="7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2" name="1 Título"/>
          <p:cNvSpPr>
            <a:spLocks noGrp="1"/>
          </p:cNvSpPr>
          <p:nvPr>
            <p:ph type="title"/>
          </p:nvPr>
        </p:nvSpPr>
        <p:spPr/>
        <p:txBody>
          <a:bodyPr/>
          <a:lstStyle/>
          <a:p>
            <a:pPr algn="l"/>
            <a:r>
              <a:rPr lang="es-SV" b="1" cap="none" dirty="0" smtClean="0">
                <a:solidFill>
                  <a:schemeClr val="accent5"/>
                </a:solidFill>
              </a:rPr>
              <a:t>Propuestas 4…</a:t>
            </a:r>
            <a:endParaRPr lang="es-SV" b="1" cap="none" dirty="0">
              <a:solidFill>
                <a:schemeClr val="accent5"/>
              </a:solidFill>
            </a:endParaRPr>
          </a:p>
        </p:txBody>
      </p:sp>
      <p:sp>
        <p:nvSpPr>
          <p:cNvPr id="3" name="2 Marcador de contenido"/>
          <p:cNvSpPr>
            <a:spLocks noGrp="1"/>
          </p:cNvSpPr>
          <p:nvPr>
            <p:ph idx="1"/>
          </p:nvPr>
        </p:nvSpPr>
        <p:spPr/>
        <p:txBody>
          <a:bodyPr>
            <a:normAutofit fontScale="77500" lnSpcReduction="20000"/>
          </a:bodyPr>
          <a:lstStyle/>
          <a:p>
            <a:r>
              <a:rPr lang="es-SV" b="1" dirty="0" smtClean="0">
                <a:solidFill>
                  <a:schemeClr val="bg1">
                    <a:lumMod val="50000"/>
                  </a:schemeClr>
                </a:solidFill>
              </a:rPr>
              <a:t>Comprensión de los principales factores condicionantes de la </a:t>
            </a:r>
            <a:r>
              <a:rPr lang="es-SV" b="1" dirty="0" err="1" smtClean="0">
                <a:solidFill>
                  <a:schemeClr val="bg1">
                    <a:lumMod val="50000"/>
                  </a:schemeClr>
                </a:solidFill>
              </a:rPr>
              <a:t>lecto</a:t>
            </a:r>
            <a:r>
              <a:rPr lang="es-SV" b="1" dirty="0" smtClean="0">
                <a:solidFill>
                  <a:schemeClr val="bg1">
                    <a:lumMod val="50000"/>
                  </a:schemeClr>
                </a:solidFill>
              </a:rPr>
              <a:t>-escritura:</a:t>
            </a:r>
          </a:p>
          <a:p>
            <a:pPr marL="0" indent="0">
              <a:buNone/>
            </a:pPr>
            <a:endParaRPr lang="es-SV" b="1" dirty="0" smtClean="0">
              <a:solidFill>
                <a:schemeClr val="bg1">
                  <a:lumMod val="50000"/>
                </a:schemeClr>
              </a:solidFill>
            </a:endParaRPr>
          </a:p>
          <a:p>
            <a:r>
              <a:rPr lang="es-SV" b="1" dirty="0" smtClean="0">
                <a:solidFill>
                  <a:schemeClr val="bg1">
                    <a:lumMod val="50000"/>
                  </a:schemeClr>
                </a:solidFill>
              </a:rPr>
              <a:t>Factor </a:t>
            </a:r>
            <a:r>
              <a:rPr lang="es-SV" b="1" dirty="0">
                <a:solidFill>
                  <a:schemeClr val="bg1">
                    <a:lumMod val="50000"/>
                  </a:schemeClr>
                </a:solidFill>
              </a:rPr>
              <a:t>madurativo</a:t>
            </a:r>
            <a:r>
              <a:rPr lang="es-SV" dirty="0">
                <a:solidFill>
                  <a:schemeClr val="bg1">
                    <a:lumMod val="50000"/>
                  </a:schemeClr>
                </a:solidFill>
              </a:rPr>
              <a:t>: condición indispensable para aprender.</a:t>
            </a:r>
          </a:p>
          <a:p>
            <a:r>
              <a:rPr lang="es-SV" b="1" dirty="0">
                <a:solidFill>
                  <a:schemeClr val="bg1">
                    <a:lumMod val="50000"/>
                  </a:schemeClr>
                </a:solidFill>
              </a:rPr>
              <a:t>Factor físico</a:t>
            </a:r>
            <a:r>
              <a:rPr lang="es-SV" dirty="0">
                <a:solidFill>
                  <a:schemeClr val="bg1">
                    <a:lumMod val="50000"/>
                  </a:schemeClr>
                </a:solidFill>
              </a:rPr>
              <a:t>: es necesario contar con una integridad visual, auditiva, y motora para aprender.</a:t>
            </a:r>
          </a:p>
          <a:p>
            <a:r>
              <a:rPr lang="es-SV" b="1" dirty="0">
                <a:solidFill>
                  <a:schemeClr val="bg1">
                    <a:lumMod val="50000"/>
                  </a:schemeClr>
                </a:solidFill>
              </a:rPr>
              <a:t>Factor lingüístico</a:t>
            </a:r>
            <a:r>
              <a:rPr lang="es-SV" dirty="0">
                <a:solidFill>
                  <a:schemeClr val="bg1">
                    <a:lumMod val="50000"/>
                  </a:schemeClr>
                </a:solidFill>
              </a:rPr>
              <a:t>: la palabra hablada da lugar a la palabra escrita.</a:t>
            </a:r>
          </a:p>
          <a:p>
            <a:r>
              <a:rPr lang="es-SV" b="1" dirty="0">
                <a:solidFill>
                  <a:schemeClr val="bg1">
                    <a:lumMod val="50000"/>
                  </a:schemeClr>
                </a:solidFill>
              </a:rPr>
              <a:t>Factor social</a:t>
            </a:r>
            <a:r>
              <a:rPr lang="es-SV" dirty="0">
                <a:solidFill>
                  <a:schemeClr val="bg1">
                    <a:lumMod val="50000"/>
                  </a:schemeClr>
                </a:solidFill>
              </a:rPr>
              <a:t>: determina la calidad del aprendizaje.</a:t>
            </a:r>
          </a:p>
          <a:p>
            <a:r>
              <a:rPr lang="es-SV" b="1" dirty="0">
                <a:solidFill>
                  <a:schemeClr val="bg1">
                    <a:lumMod val="50000"/>
                  </a:schemeClr>
                </a:solidFill>
              </a:rPr>
              <a:t>Factor emocional</a:t>
            </a:r>
            <a:r>
              <a:rPr lang="es-SV" dirty="0">
                <a:solidFill>
                  <a:schemeClr val="bg1">
                    <a:lumMod val="50000"/>
                  </a:schemeClr>
                </a:solidFill>
              </a:rPr>
              <a:t>: autonomía y madurez emocional son condiciones indispensables.</a:t>
            </a:r>
          </a:p>
          <a:p>
            <a:r>
              <a:rPr lang="es-SV" b="1" dirty="0">
                <a:solidFill>
                  <a:schemeClr val="bg1">
                    <a:lumMod val="50000"/>
                  </a:schemeClr>
                </a:solidFill>
              </a:rPr>
              <a:t>Factor pedagógico</a:t>
            </a:r>
            <a:r>
              <a:rPr lang="es-SV" dirty="0">
                <a:solidFill>
                  <a:schemeClr val="bg1">
                    <a:lumMod val="50000"/>
                  </a:schemeClr>
                </a:solidFill>
              </a:rPr>
              <a:t>: pueden no adquirirse por una falta pedagógica o por una dificultad del niño.</a:t>
            </a:r>
          </a:p>
          <a:p>
            <a:r>
              <a:rPr lang="es-SV" b="1" dirty="0">
                <a:solidFill>
                  <a:schemeClr val="bg1">
                    <a:lumMod val="50000"/>
                  </a:schemeClr>
                </a:solidFill>
              </a:rPr>
              <a:t>Factor intelectual</a:t>
            </a:r>
            <a:r>
              <a:rPr lang="es-SV" dirty="0">
                <a:solidFill>
                  <a:schemeClr val="bg1">
                    <a:lumMod val="50000"/>
                  </a:schemeClr>
                </a:solidFill>
              </a:rPr>
              <a:t>: a los 6 años aproximadamente el niño ya cuenta con las funciones cognitivas necesarias para iniciar el aprendizaje de la </a:t>
            </a:r>
            <a:r>
              <a:rPr lang="es-SV" dirty="0" smtClean="0">
                <a:solidFill>
                  <a:schemeClr val="bg1">
                    <a:lumMod val="50000"/>
                  </a:schemeClr>
                </a:solidFill>
              </a:rPr>
              <a:t>lectoescritura.</a:t>
            </a:r>
            <a:endParaRPr lang="es-SV" dirty="0">
              <a:solidFill>
                <a:schemeClr val="bg1">
                  <a:lumMod val="50000"/>
                </a:schemeClr>
              </a:solidFill>
            </a:endParaRPr>
          </a:p>
        </p:txBody>
      </p:sp>
      <p:sp>
        <p:nvSpPr>
          <p:cNvPr id="4" name="3 Marcador de número de diapositiva"/>
          <p:cNvSpPr>
            <a:spLocks noGrp="1"/>
          </p:cNvSpPr>
          <p:nvPr>
            <p:ph type="sldNum" sz="quarter" idx="12"/>
          </p:nvPr>
        </p:nvSpPr>
        <p:spPr/>
        <p:txBody>
          <a:bodyPr/>
          <a:lstStyle/>
          <a:p>
            <a:fld id="{39D76E23-D3F4-4A51-9970-C85A03E03F05}" type="slidenum">
              <a:rPr lang="es-SV" smtClean="0"/>
              <a:t>45</a:t>
            </a:fld>
            <a:endParaRPr lang="es-SV"/>
          </a:p>
        </p:txBody>
      </p:sp>
    </p:spTree>
    <p:extLst>
      <p:ext uri="{BB962C8B-B14F-4D97-AF65-F5344CB8AC3E}">
        <p14:creationId xmlns:p14="http://schemas.microsoft.com/office/powerpoint/2010/main" val="1355755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1" y="6237312"/>
            <a:ext cx="9143999" cy="620688"/>
            <a:chOff x="1" y="6237312"/>
            <a:chExt cx="9143999" cy="620688"/>
          </a:xfrm>
        </p:grpSpPr>
        <p:sp>
          <p:nvSpPr>
            <p:cNvPr id="7" name="6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8"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9" name="8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0"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2" name="1 Título"/>
          <p:cNvSpPr>
            <a:spLocks noGrp="1"/>
          </p:cNvSpPr>
          <p:nvPr>
            <p:ph type="title"/>
          </p:nvPr>
        </p:nvSpPr>
        <p:spPr/>
        <p:txBody>
          <a:bodyPr/>
          <a:lstStyle/>
          <a:p>
            <a:pPr algn="l"/>
            <a:r>
              <a:rPr lang="es-SV" b="1" cap="none" dirty="0" smtClean="0">
                <a:solidFill>
                  <a:schemeClr val="accent5"/>
                </a:solidFill>
              </a:rPr>
              <a:t>Propuestas 5…</a:t>
            </a:r>
            <a:endParaRPr lang="es-SV" b="1" cap="none" dirty="0">
              <a:solidFill>
                <a:schemeClr val="accent5"/>
              </a:solidFill>
            </a:endParaRPr>
          </a:p>
        </p:txBody>
      </p:sp>
      <p:sp>
        <p:nvSpPr>
          <p:cNvPr id="3" name="2 Marcador de contenido"/>
          <p:cNvSpPr>
            <a:spLocks noGrp="1"/>
          </p:cNvSpPr>
          <p:nvPr>
            <p:ph idx="1"/>
          </p:nvPr>
        </p:nvSpPr>
        <p:spPr/>
        <p:txBody>
          <a:bodyPr>
            <a:normAutofit lnSpcReduction="10000"/>
          </a:bodyPr>
          <a:lstStyle/>
          <a:p>
            <a:r>
              <a:rPr lang="es-SV" dirty="0" smtClean="0">
                <a:solidFill>
                  <a:schemeClr val="bg1">
                    <a:lumMod val="50000"/>
                  </a:schemeClr>
                </a:solidFill>
              </a:rPr>
              <a:t>Extracurricular:</a:t>
            </a:r>
          </a:p>
          <a:p>
            <a:r>
              <a:rPr lang="es-SV" dirty="0" smtClean="0">
                <a:solidFill>
                  <a:schemeClr val="bg1">
                    <a:lumMod val="50000"/>
                  </a:schemeClr>
                </a:solidFill>
              </a:rPr>
              <a:t>Pasaporte lector…</a:t>
            </a:r>
          </a:p>
          <a:p>
            <a:r>
              <a:rPr lang="es-SV" dirty="0" smtClean="0">
                <a:solidFill>
                  <a:schemeClr val="bg1">
                    <a:lumMod val="50000"/>
                  </a:schemeClr>
                </a:solidFill>
              </a:rPr>
              <a:t>Clubes de lectura</a:t>
            </a:r>
          </a:p>
          <a:p>
            <a:r>
              <a:rPr lang="es-SV" dirty="0" smtClean="0">
                <a:solidFill>
                  <a:schemeClr val="bg1">
                    <a:lumMod val="50000"/>
                  </a:schemeClr>
                </a:solidFill>
              </a:rPr>
              <a:t>Jornadas de cuenta cuentos con abuelas</a:t>
            </a:r>
          </a:p>
          <a:p>
            <a:r>
              <a:rPr lang="es-SV" dirty="0" smtClean="0">
                <a:solidFill>
                  <a:schemeClr val="bg1">
                    <a:lumMod val="50000"/>
                  </a:schemeClr>
                </a:solidFill>
              </a:rPr>
              <a:t>Rincones literarios…</a:t>
            </a:r>
          </a:p>
          <a:p>
            <a:r>
              <a:rPr lang="es-SV" dirty="0" smtClean="0">
                <a:solidFill>
                  <a:schemeClr val="bg1">
                    <a:lumMod val="50000"/>
                  </a:schemeClr>
                </a:solidFill>
              </a:rPr>
              <a:t>7 palabras al día…</a:t>
            </a:r>
          </a:p>
          <a:p>
            <a:r>
              <a:rPr lang="es-SV" dirty="0" smtClean="0">
                <a:solidFill>
                  <a:schemeClr val="bg1">
                    <a:lumMod val="50000"/>
                  </a:schemeClr>
                </a:solidFill>
              </a:rPr>
              <a:t>1 libro por semana…</a:t>
            </a:r>
          </a:p>
          <a:p>
            <a:r>
              <a:rPr lang="es-SV" dirty="0" smtClean="0">
                <a:solidFill>
                  <a:schemeClr val="bg1">
                    <a:lumMod val="50000"/>
                  </a:schemeClr>
                </a:solidFill>
              </a:rPr>
              <a:t>Literatura infantil y artes (pintura, escultura, etc.)…</a:t>
            </a:r>
          </a:p>
          <a:p>
            <a:r>
              <a:rPr lang="es-SV" dirty="0" smtClean="0">
                <a:solidFill>
                  <a:schemeClr val="bg1">
                    <a:lumMod val="50000"/>
                  </a:schemeClr>
                </a:solidFill>
              </a:rPr>
              <a:t>Medir cantidad de palabras…</a:t>
            </a:r>
          </a:p>
          <a:p>
            <a:r>
              <a:rPr lang="es-SV" dirty="0" err="1" smtClean="0">
                <a:solidFill>
                  <a:schemeClr val="bg1">
                    <a:lumMod val="50000"/>
                  </a:schemeClr>
                </a:solidFill>
              </a:rPr>
              <a:t>Spelling</a:t>
            </a:r>
            <a:r>
              <a:rPr lang="es-SV" dirty="0" smtClean="0">
                <a:solidFill>
                  <a:schemeClr val="bg1">
                    <a:lumMod val="50000"/>
                  </a:schemeClr>
                </a:solidFill>
              </a:rPr>
              <a:t> </a:t>
            </a:r>
            <a:r>
              <a:rPr lang="es-SV" dirty="0" err="1" smtClean="0">
                <a:solidFill>
                  <a:schemeClr val="bg1">
                    <a:lumMod val="50000"/>
                  </a:schemeClr>
                </a:solidFill>
              </a:rPr>
              <a:t>Bee</a:t>
            </a:r>
            <a:r>
              <a:rPr lang="es-SV" dirty="0" smtClean="0">
                <a:solidFill>
                  <a:schemeClr val="bg1">
                    <a:lumMod val="50000"/>
                  </a:schemeClr>
                </a:solidFill>
              </a:rPr>
              <a:t> </a:t>
            </a:r>
            <a:r>
              <a:rPr lang="es-SV" dirty="0" err="1" smtClean="0">
                <a:solidFill>
                  <a:schemeClr val="bg1">
                    <a:lumMod val="50000"/>
                  </a:schemeClr>
                </a:solidFill>
              </a:rPr>
              <a:t>Contest</a:t>
            </a:r>
            <a:endParaRPr lang="es-SV" dirty="0">
              <a:solidFill>
                <a:schemeClr val="bg1">
                  <a:lumMod val="50000"/>
                </a:schemeClr>
              </a:solidFill>
            </a:endParaRPr>
          </a:p>
        </p:txBody>
      </p:sp>
      <p:sp>
        <p:nvSpPr>
          <p:cNvPr id="4" name="3 Marcador de número de diapositiva"/>
          <p:cNvSpPr>
            <a:spLocks noGrp="1"/>
          </p:cNvSpPr>
          <p:nvPr>
            <p:ph type="sldNum" sz="quarter" idx="12"/>
          </p:nvPr>
        </p:nvSpPr>
        <p:spPr/>
        <p:txBody>
          <a:bodyPr/>
          <a:lstStyle/>
          <a:p>
            <a:fld id="{39D76E23-D3F4-4A51-9970-C85A03E03F05}" type="slidenum">
              <a:rPr lang="es-SV" smtClean="0"/>
              <a:t>46</a:t>
            </a:fld>
            <a:endParaRPr lang="es-SV"/>
          </a:p>
        </p:txBody>
      </p:sp>
    </p:spTree>
    <p:extLst>
      <p:ext uri="{BB962C8B-B14F-4D97-AF65-F5344CB8AC3E}">
        <p14:creationId xmlns:p14="http://schemas.microsoft.com/office/powerpoint/2010/main" val="3802100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6237312"/>
            <a:ext cx="9143999" cy="620688"/>
            <a:chOff x="1" y="6237312"/>
            <a:chExt cx="9143999" cy="620688"/>
          </a:xfrm>
        </p:grpSpPr>
        <p:sp>
          <p:nvSpPr>
            <p:cNvPr id="6" name="5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7"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8" name="7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2" name="1 Título"/>
          <p:cNvSpPr>
            <a:spLocks noGrp="1"/>
          </p:cNvSpPr>
          <p:nvPr>
            <p:ph type="title"/>
          </p:nvPr>
        </p:nvSpPr>
        <p:spPr/>
        <p:txBody>
          <a:bodyPr/>
          <a:lstStyle/>
          <a:p>
            <a:pPr algn="l"/>
            <a:r>
              <a:rPr lang="es-SV" b="1" cap="none" dirty="0" smtClean="0">
                <a:solidFill>
                  <a:schemeClr val="accent5"/>
                </a:solidFill>
              </a:rPr>
              <a:t>Finalmente…</a:t>
            </a:r>
            <a:endParaRPr lang="es-SV" b="1" cap="none" dirty="0">
              <a:solidFill>
                <a:schemeClr val="accent5"/>
              </a:solidFill>
            </a:endParaRPr>
          </a:p>
        </p:txBody>
      </p:sp>
      <p:sp>
        <p:nvSpPr>
          <p:cNvPr id="3" name="2 Marcador de contenido"/>
          <p:cNvSpPr>
            <a:spLocks noGrp="1"/>
          </p:cNvSpPr>
          <p:nvPr>
            <p:ph idx="1"/>
          </p:nvPr>
        </p:nvSpPr>
        <p:spPr/>
        <p:txBody>
          <a:bodyPr>
            <a:normAutofit/>
          </a:bodyPr>
          <a:lstStyle/>
          <a:p>
            <a:r>
              <a:rPr lang="es-SV" dirty="0" smtClean="0">
                <a:solidFill>
                  <a:schemeClr val="bg1">
                    <a:lumMod val="50000"/>
                  </a:schemeClr>
                </a:solidFill>
              </a:rPr>
              <a:t>Una política educativa sobre literatura escolar que impacte en la formación de docentes, en la escuela y en las familias requiere:</a:t>
            </a:r>
          </a:p>
          <a:p>
            <a:pPr marL="0" indent="0">
              <a:buNone/>
            </a:pPr>
            <a:r>
              <a:rPr lang="es-SV" dirty="0" smtClean="0">
                <a:solidFill>
                  <a:schemeClr val="bg1">
                    <a:lumMod val="50000"/>
                  </a:schemeClr>
                </a:solidFill>
              </a:rPr>
              <a:t>	Consensos</a:t>
            </a:r>
          </a:p>
          <a:p>
            <a:pPr marL="0" indent="0">
              <a:buNone/>
            </a:pPr>
            <a:r>
              <a:rPr lang="es-SV" dirty="0" smtClean="0">
                <a:solidFill>
                  <a:schemeClr val="bg1">
                    <a:lumMod val="50000"/>
                  </a:schemeClr>
                </a:solidFill>
              </a:rPr>
              <a:t>	Visión de largo plazo</a:t>
            </a:r>
          </a:p>
          <a:p>
            <a:pPr marL="0" indent="0">
              <a:buNone/>
            </a:pPr>
            <a:r>
              <a:rPr lang="es-SV" dirty="0" smtClean="0">
                <a:solidFill>
                  <a:schemeClr val="bg1">
                    <a:lumMod val="50000"/>
                  </a:schemeClr>
                </a:solidFill>
              </a:rPr>
              <a:t>	Recursos </a:t>
            </a:r>
          </a:p>
          <a:p>
            <a:pPr marL="0" indent="0">
              <a:buNone/>
            </a:pPr>
            <a:r>
              <a:rPr lang="es-SV" dirty="0" smtClean="0">
                <a:solidFill>
                  <a:schemeClr val="bg1">
                    <a:lumMod val="50000"/>
                  </a:schemeClr>
                </a:solidFill>
              </a:rPr>
              <a:t>	Profesionales comprometidos, formados y 	estimulados</a:t>
            </a:r>
            <a:endParaRPr lang="es-SV" dirty="0">
              <a:solidFill>
                <a:schemeClr val="bg1">
                  <a:lumMod val="50000"/>
                </a:schemeClr>
              </a:solidFill>
            </a:endParaRPr>
          </a:p>
        </p:txBody>
      </p:sp>
      <p:sp>
        <p:nvSpPr>
          <p:cNvPr id="4" name="3 Marcador de número de diapositiva"/>
          <p:cNvSpPr>
            <a:spLocks noGrp="1"/>
          </p:cNvSpPr>
          <p:nvPr>
            <p:ph type="sldNum" sz="quarter" idx="12"/>
          </p:nvPr>
        </p:nvSpPr>
        <p:spPr/>
        <p:txBody>
          <a:bodyPr/>
          <a:lstStyle/>
          <a:p>
            <a:fld id="{39D76E23-D3F4-4A51-9970-C85A03E03F05}" type="slidenum">
              <a:rPr lang="es-SV" smtClean="0"/>
              <a:t>47</a:t>
            </a:fld>
            <a:endParaRPr lang="es-SV"/>
          </a:p>
        </p:txBody>
      </p:sp>
    </p:spTree>
    <p:extLst>
      <p:ext uri="{BB962C8B-B14F-4D97-AF65-F5344CB8AC3E}">
        <p14:creationId xmlns:p14="http://schemas.microsoft.com/office/powerpoint/2010/main" val="3288592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776" y="408372"/>
            <a:ext cx="8260672" cy="1039427"/>
          </a:xfrm>
        </p:spPr>
        <p:txBody>
          <a:bodyPr>
            <a:normAutofit/>
          </a:bodyPr>
          <a:lstStyle/>
          <a:p>
            <a:pPr algn="l"/>
            <a:r>
              <a:rPr lang="es-SV" sz="3200" b="1" cap="none" dirty="0" smtClean="0">
                <a:solidFill>
                  <a:schemeClr val="accent5">
                    <a:lumMod val="75000"/>
                  </a:schemeClr>
                </a:solidFill>
              </a:rPr>
              <a:t>Familia, comunidad y sociedad educadora</a:t>
            </a:r>
            <a:endParaRPr lang="es-SV" sz="3200" b="1" cap="none" dirty="0">
              <a:solidFill>
                <a:schemeClr val="accent5">
                  <a:lumMod val="75000"/>
                </a:schemeClr>
              </a:solidFill>
            </a:endParaRPr>
          </a:p>
        </p:txBody>
      </p:sp>
      <p:sp>
        <p:nvSpPr>
          <p:cNvPr id="3" name="2 Marcador de contenido"/>
          <p:cNvSpPr>
            <a:spLocks noGrp="1"/>
          </p:cNvSpPr>
          <p:nvPr>
            <p:ph idx="1"/>
          </p:nvPr>
        </p:nvSpPr>
        <p:spPr/>
        <p:txBody>
          <a:bodyPr>
            <a:normAutofit lnSpcReduction="10000"/>
          </a:bodyPr>
          <a:lstStyle/>
          <a:p>
            <a:r>
              <a:rPr lang="es-SV" dirty="0" smtClean="0">
                <a:solidFill>
                  <a:schemeClr val="tx1"/>
                </a:solidFill>
              </a:rPr>
              <a:t>Con entornos pautados por una escolaridad baja (6 grados y menos en el área rural), altos niveles de pobreza y exclusión, migración y violencia resulta difícil para el sistema educativo hacer su tarea;</a:t>
            </a:r>
          </a:p>
          <a:p>
            <a:r>
              <a:rPr lang="es-SV" dirty="0" smtClean="0">
                <a:solidFill>
                  <a:schemeClr val="tx1"/>
                </a:solidFill>
              </a:rPr>
              <a:t>Nuestros países Latinoamericanos tienen un tejido social débil;</a:t>
            </a:r>
          </a:p>
          <a:p>
            <a:r>
              <a:rPr lang="es-SV" dirty="0" smtClean="0">
                <a:solidFill>
                  <a:schemeClr val="tx1"/>
                </a:solidFill>
              </a:rPr>
              <a:t>No se ha invertido en la gente;</a:t>
            </a:r>
          </a:p>
          <a:p>
            <a:r>
              <a:rPr lang="es-SV" dirty="0" smtClean="0">
                <a:solidFill>
                  <a:schemeClr val="tx1"/>
                </a:solidFill>
              </a:rPr>
              <a:t>No se cuenta con políticas de Estado sino con políticas de gobierno de corto plazo;</a:t>
            </a:r>
          </a:p>
          <a:p>
            <a:r>
              <a:rPr lang="es-SV" dirty="0" smtClean="0">
                <a:solidFill>
                  <a:schemeClr val="tx1"/>
                </a:solidFill>
              </a:rPr>
              <a:t>La migración y la violencia son una expresión evidente de esta situación.</a:t>
            </a:r>
            <a:endParaRPr lang="es-SV" dirty="0">
              <a:solidFill>
                <a:schemeClr val="tx1"/>
              </a:solidFill>
            </a:endParaRPr>
          </a:p>
        </p:txBody>
      </p:sp>
      <p:grpSp>
        <p:nvGrpSpPr>
          <p:cNvPr id="4" name="3 Grupo"/>
          <p:cNvGrpSpPr/>
          <p:nvPr/>
        </p:nvGrpSpPr>
        <p:grpSpPr>
          <a:xfrm>
            <a:off x="1" y="6237312"/>
            <a:ext cx="9143999" cy="620688"/>
            <a:chOff x="1" y="6237312"/>
            <a:chExt cx="9143999" cy="620688"/>
          </a:xfrm>
        </p:grpSpPr>
        <p:sp>
          <p:nvSpPr>
            <p:cNvPr id="5" name="4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6"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7" name="6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pic>
        <p:nvPicPr>
          <p:cNvPr id="11" name="Picture 3" descr="C:\Users\multimedia\AppData\Local\Microsoft\Windows\Temporary Internet Files\Content.IE5\YKOC3UEF\MC90044173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3900" y="332656"/>
            <a:ext cx="900100" cy="900100"/>
          </a:xfrm>
          <a:prstGeom prst="rect">
            <a:avLst/>
          </a:prstGeom>
          <a:noFill/>
          <a:extLst>
            <a:ext uri="{909E8E84-426E-40DD-AFC4-6F175D3DCCD1}">
              <a14:hiddenFill xmlns:a14="http://schemas.microsoft.com/office/drawing/2010/main">
                <a:solidFill>
                  <a:srgbClr val="FFFFFF"/>
                </a:solidFill>
              </a14:hiddenFill>
            </a:ext>
          </a:extLst>
        </p:spPr>
      </p:pic>
      <p:sp>
        <p:nvSpPr>
          <p:cNvPr id="12" name="11 Marcador de número de diapositiva"/>
          <p:cNvSpPr>
            <a:spLocks noGrp="1"/>
          </p:cNvSpPr>
          <p:nvPr>
            <p:ph type="sldNum" sz="quarter" idx="12"/>
          </p:nvPr>
        </p:nvSpPr>
        <p:spPr/>
        <p:txBody>
          <a:bodyPr/>
          <a:lstStyle/>
          <a:p>
            <a:fld id="{39D76E23-D3F4-4A51-9970-C85A03E03F05}" type="slidenum">
              <a:rPr lang="es-SV" smtClean="0"/>
              <a:t>5</a:t>
            </a:fld>
            <a:endParaRPr lang="es-SV"/>
          </a:p>
        </p:txBody>
      </p:sp>
    </p:spTree>
    <p:extLst>
      <p:ext uri="{BB962C8B-B14F-4D97-AF65-F5344CB8AC3E}">
        <p14:creationId xmlns:p14="http://schemas.microsoft.com/office/powerpoint/2010/main" val="1603894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06" y="838200"/>
            <a:ext cx="9118894" cy="1477328"/>
          </a:xfrm>
          <a:prstGeom prst="rect">
            <a:avLst/>
          </a:prstGeom>
          <a:noFill/>
        </p:spPr>
        <p:txBody>
          <a:bodyPr wrap="square" rtlCol="0">
            <a:spAutoFit/>
          </a:bodyPr>
          <a:lstStyle/>
          <a:p>
            <a:pPr algn="ctr"/>
            <a:r>
              <a:rPr lang="es-SV" b="1" dirty="0" smtClean="0">
                <a:solidFill>
                  <a:schemeClr val="bg1">
                    <a:lumMod val="50000"/>
                  </a:schemeClr>
                </a:solidFill>
              </a:rPr>
              <a:t>Establecer la supremacía de las personas en el proceso de desarrollo no significa denigrar la noción de crecimiento económico; significa, en cambio, descubrir su verdadero propósito.</a:t>
            </a:r>
          </a:p>
          <a:p>
            <a:pPr algn="ctr"/>
            <a:endParaRPr lang="es-SV" b="1" i="1" dirty="0" smtClean="0">
              <a:solidFill>
                <a:schemeClr val="bg1">
                  <a:lumMod val="50000"/>
                </a:schemeClr>
              </a:solidFill>
            </a:endParaRPr>
          </a:p>
          <a:p>
            <a:pPr algn="ctr"/>
            <a:r>
              <a:rPr lang="es-SV" b="1" i="1" dirty="0" smtClean="0">
                <a:solidFill>
                  <a:schemeClr val="bg1">
                    <a:lumMod val="50000"/>
                  </a:schemeClr>
                </a:solidFill>
              </a:rPr>
              <a:t>(Mahbub ul Haq)</a:t>
            </a:r>
            <a:endParaRPr lang="es-SV" b="1" i="1" dirty="0">
              <a:solidFill>
                <a:schemeClr val="bg1">
                  <a:lumMod val="50000"/>
                </a:schemeClr>
              </a:solidFill>
            </a:endParaRPr>
          </a:p>
        </p:txBody>
      </p:sp>
      <p:sp>
        <p:nvSpPr>
          <p:cNvPr id="3" name="2 CuadroTexto"/>
          <p:cNvSpPr txBox="1"/>
          <p:nvPr/>
        </p:nvSpPr>
        <p:spPr>
          <a:xfrm>
            <a:off x="25106" y="2345104"/>
            <a:ext cx="9143999" cy="1015663"/>
          </a:xfrm>
          <a:prstGeom prst="rect">
            <a:avLst/>
          </a:prstGeom>
          <a:noFill/>
        </p:spPr>
        <p:txBody>
          <a:bodyPr wrap="square" rtlCol="0">
            <a:spAutoFit/>
          </a:bodyPr>
          <a:lstStyle/>
          <a:p>
            <a:pPr algn="ctr"/>
            <a:r>
              <a:rPr lang="es-MX" sz="3000" b="1" dirty="0" smtClean="0">
                <a:solidFill>
                  <a:schemeClr val="accent5">
                    <a:lumMod val="75000"/>
                  </a:schemeClr>
                </a:solidFill>
                <a:latin typeface="Calibri" panose="020F0502020204030204" pitchFamily="34" charset="0"/>
              </a:rPr>
              <a:t>“La verdadera riqueza de una nación está en su gente”</a:t>
            </a:r>
          </a:p>
          <a:p>
            <a:pPr algn="ctr"/>
            <a:r>
              <a:rPr lang="es-MX" sz="3000" dirty="0" smtClean="0">
                <a:solidFill>
                  <a:schemeClr val="accent5">
                    <a:lumMod val="75000"/>
                  </a:schemeClr>
                </a:solidFill>
                <a:latin typeface="Calibri" panose="020F0502020204030204" pitchFamily="34" charset="0"/>
              </a:rPr>
              <a:t>Informe sobre Desarrollo Humano 1990</a:t>
            </a:r>
            <a:endParaRPr lang="es-SV" sz="3000" dirty="0">
              <a:solidFill>
                <a:schemeClr val="accent5">
                  <a:lumMod val="75000"/>
                </a:schemeClr>
              </a:solidFill>
              <a:latin typeface="Calibri" panose="020F0502020204030204" pitchFamily="34" charset="0"/>
            </a:endParaRPr>
          </a:p>
        </p:txBody>
      </p:sp>
      <p:sp>
        <p:nvSpPr>
          <p:cNvPr id="5" name="Rectangle 3"/>
          <p:cNvSpPr/>
          <p:nvPr/>
        </p:nvSpPr>
        <p:spPr>
          <a:xfrm>
            <a:off x="827584" y="3573016"/>
            <a:ext cx="7560840" cy="198120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400" dirty="0" smtClean="0">
                <a:latin typeface="Calibri" panose="020F0502020204030204" pitchFamily="34" charset="0"/>
              </a:rPr>
              <a:t>Se </a:t>
            </a:r>
            <a:r>
              <a:rPr lang="es-ES_tradnl" sz="3400" dirty="0">
                <a:latin typeface="Calibri" panose="020F0502020204030204" pitchFamily="34" charset="0"/>
              </a:rPr>
              <a:t>ha ignorado que la </a:t>
            </a:r>
            <a:r>
              <a:rPr lang="es-ES_tradnl" sz="3400" b="1" dirty="0">
                <a:latin typeface="Calibri" panose="020F0502020204030204" pitchFamily="34" charset="0"/>
              </a:rPr>
              <a:t>verdadera fuente de generación de riqueza está en invertir en las capacidades de la gente</a:t>
            </a:r>
            <a:r>
              <a:rPr lang="es-ES_tradnl" sz="3400" dirty="0">
                <a:latin typeface="Calibri" panose="020F0502020204030204" pitchFamily="34" charset="0"/>
              </a:rPr>
              <a:t>.</a:t>
            </a:r>
          </a:p>
        </p:txBody>
      </p:sp>
      <p:grpSp>
        <p:nvGrpSpPr>
          <p:cNvPr id="6" name="5 Grupo"/>
          <p:cNvGrpSpPr/>
          <p:nvPr/>
        </p:nvGrpSpPr>
        <p:grpSpPr>
          <a:xfrm>
            <a:off x="1" y="6237312"/>
            <a:ext cx="9143999" cy="620688"/>
            <a:chOff x="1" y="6237312"/>
            <a:chExt cx="9143999" cy="620688"/>
          </a:xfrm>
        </p:grpSpPr>
        <p:sp>
          <p:nvSpPr>
            <p:cNvPr id="7" name="6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8" name="5 Marcador de posición de imagen"/>
            <p:cNvPicPr>
              <a:picLocks noChangeAspect="1"/>
            </p:cNvPicPr>
            <p:nvPr/>
          </p:nvPicPr>
          <p:blipFill rotWithShape="1">
            <a:blip r:embed="rId3" cstate="print">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9" name="8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0"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sp>
        <p:nvSpPr>
          <p:cNvPr id="2" name="1 Marcador de número de diapositiva"/>
          <p:cNvSpPr>
            <a:spLocks noGrp="1"/>
          </p:cNvSpPr>
          <p:nvPr>
            <p:ph type="sldNum" sz="quarter" idx="12"/>
          </p:nvPr>
        </p:nvSpPr>
        <p:spPr/>
        <p:txBody>
          <a:bodyPr/>
          <a:lstStyle/>
          <a:p>
            <a:fld id="{39D76E23-D3F4-4A51-9970-C85A03E03F05}" type="slidenum">
              <a:rPr lang="es-SV" smtClean="0"/>
              <a:t>6</a:t>
            </a:fld>
            <a:endParaRPr lang="es-SV"/>
          </a:p>
        </p:txBody>
      </p:sp>
    </p:spTree>
    <p:extLst>
      <p:ext uri="{BB962C8B-B14F-4D97-AF65-F5344CB8AC3E}">
        <p14:creationId xmlns:p14="http://schemas.microsoft.com/office/powerpoint/2010/main" val="782918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SV" b="1" cap="none" dirty="0" smtClean="0">
                <a:solidFill>
                  <a:schemeClr val="accent5">
                    <a:lumMod val="75000"/>
                  </a:schemeClr>
                </a:solidFill>
              </a:rPr>
              <a:t>Hábitos de lectura</a:t>
            </a:r>
            <a:endParaRPr lang="es-SV" b="1" cap="none" dirty="0">
              <a:solidFill>
                <a:schemeClr val="accent5">
                  <a:lumMod val="75000"/>
                </a:schemeClr>
              </a:solidFill>
            </a:endParaRPr>
          </a:p>
        </p:txBody>
      </p:sp>
      <p:sp>
        <p:nvSpPr>
          <p:cNvPr id="3" name="2 Marcador de contenido"/>
          <p:cNvSpPr>
            <a:spLocks noGrp="1"/>
          </p:cNvSpPr>
          <p:nvPr>
            <p:ph idx="1"/>
          </p:nvPr>
        </p:nvSpPr>
        <p:spPr>
          <a:xfrm>
            <a:off x="309063" y="1844824"/>
            <a:ext cx="4762872" cy="3960440"/>
          </a:xfrm>
        </p:spPr>
        <p:txBody>
          <a:bodyPr>
            <a:normAutofit lnSpcReduction="10000"/>
          </a:bodyPr>
          <a:lstStyle/>
          <a:p>
            <a:r>
              <a:rPr lang="es-SV" sz="2000" dirty="0" smtClean="0">
                <a:solidFill>
                  <a:schemeClr val="tx1"/>
                </a:solidFill>
              </a:rPr>
              <a:t>Limitadas bibliotecas en el hogar;</a:t>
            </a:r>
          </a:p>
          <a:p>
            <a:r>
              <a:rPr lang="es-SV" sz="2000" dirty="0" smtClean="0">
                <a:solidFill>
                  <a:schemeClr val="tx1"/>
                </a:solidFill>
              </a:rPr>
              <a:t>Estudios de hábitos de lectura nos indican 47% de estudiantes leen menos de una hora al día;</a:t>
            </a:r>
          </a:p>
          <a:p>
            <a:r>
              <a:rPr lang="es-SV" sz="2000" dirty="0" smtClean="0">
                <a:solidFill>
                  <a:schemeClr val="tx1"/>
                </a:solidFill>
              </a:rPr>
              <a:t>63% señala que tiene que leer dos veces para comprender;</a:t>
            </a:r>
          </a:p>
          <a:p>
            <a:r>
              <a:rPr lang="es-SV" sz="2000" dirty="0" smtClean="0">
                <a:solidFill>
                  <a:schemeClr val="tx1"/>
                </a:solidFill>
              </a:rPr>
              <a:t>73% de los que leen están asociados a tareas escolares; </a:t>
            </a:r>
          </a:p>
          <a:p>
            <a:r>
              <a:rPr lang="es-SV" sz="2000" dirty="0" smtClean="0">
                <a:solidFill>
                  <a:schemeClr val="tx1"/>
                </a:solidFill>
              </a:rPr>
              <a:t>58% no utiliza bibliotecas;</a:t>
            </a:r>
          </a:p>
          <a:p>
            <a:r>
              <a:rPr lang="es-SV" sz="2000" dirty="0" smtClean="0">
                <a:solidFill>
                  <a:schemeClr val="tx1"/>
                </a:solidFill>
              </a:rPr>
              <a:t>25.9% no ha leído un libro completo al año, 21.9% ha leído un libro y 24.6% dos libros.</a:t>
            </a:r>
          </a:p>
          <a:p>
            <a:endParaRPr lang="es-SV" sz="2000" dirty="0">
              <a:solidFill>
                <a:schemeClr val="tx1"/>
              </a:solidFill>
            </a:endParaRPr>
          </a:p>
        </p:txBody>
      </p:sp>
      <p:sp>
        <p:nvSpPr>
          <p:cNvPr id="4" name="3 Rectángulo"/>
          <p:cNvSpPr/>
          <p:nvPr/>
        </p:nvSpPr>
        <p:spPr>
          <a:xfrm>
            <a:off x="395536" y="5782605"/>
            <a:ext cx="8382319" cy="276999"/>
          </a:xfrm>
          <a:prstGeom prst="rect">
            <a:avLst/>
          </a:prstGeom>
        </p:spPr>
        <p:txBody>
          <a:bodyPr wrap="square">
            <a:spAutoFit/>
          </a:bodyPr>
          <a:lstStyle/>
          <a:p>
            <a:pPr algn="ctr"/>
            <a:r>
              <a:rPr lang="es-SV" sz="1200" dirty="0">
                <a:hlinkClick r:id="rId2"/>
              </a:rPr>
              <a:t>http://</a:t>
            </a:r>
            <a:r>
              <a:rPr lang="es-SV" sz="1200" dirty="0" smtClean="0">
                <a:hlinkClick r:id="rId2"/>
              </a:rPr>
              <a:t>webquery.ujmd.edu.sv/siab/bvirtual/BIBLIOTECA%20VIRTUAL/LIBROS/D/ADUD0000046.pdf</a:t>
            </a:r>
            <a:r>
              <a:rPr lang="es-SV" sz="1200" dirty="0" smtClean="0"/>
              <a:t> </a:t>
            </a:r>
            <a:endParaRPr lang="es-SV" sz="12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781" t="28968" r="28941" b="24603"/>
          <a:stretch/>
        </p:blipFill>
        <p:spPr bwMode="auto">
          <a:xfrm>
            <a:off x="5076056" y="2492896"/>
            <a:ext cx="3845815" cy="2374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5 Grupo"/>
          <p:cNvGrpSpPr/>
          <p:nvPr/>
        </p:nvGrpSpPr>
        <p:grpSpPr>
          <a:xfrm>
            <a:off x="1" y="6237312"/>
            <a:ext cx="9143999" cy="620688"/>
            <a:chOff x="1" y="6237312"/>
            <a:chExt cx="9143999" cy="620688"/>
          </a:xfrm>
        </p:grpSpPr>
        <p:sp>
          <p:nvSpPr>
            <p:cNvPr id="7" name="6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8" name="5 Marcador de posición de imagen"/>
            <p:cNvPicPr>
              <a:picLocks noChangeAspect="1"/>
            </p:cNvPicPr>
            <p:nvPr/>
          </p:nvPicPr>
          <p:blipFill rotWithShape="1">
            <a:blip r:embed="rId4" cstate="print">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9" name="8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0"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pic>
        <p:nvPicPr>
          <p:cNvPr id="12" name="Picture 3" descr="C:\Users\multimedia\AppData\Local\Microsoft\Windows\Temporary Internet Files\Content.IE5\YKOC3UEF\MC90044173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332656"/>
            <a:ext cx="900100" cy="900100"/>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fld id="{39D76E23-D3F4-4A51-9970-C85A03E03F05}" type="slidenum">
              <a:rPr lang="es-SV" smtClean="0"/>
              <a:t>7</a:t>
            </a:fld>
            <a:endParaRPr lang="es-SV"/>
          </a:p>
        </p:txBody>
      </p:sp>
    </p:spTree>
    <p:extLst>
      <p:ext uri="{BB962C8B-B14F-4D97-AF65-F5344CB8AC3E}">
        <p14:creationId xmlns:p14="http://schemas.microsoft.com/office/powerpoint/2010/main" val="3622420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r>
              <a:rPr lang="es-SV" altLang="es-SV" sz="2800" b="1" cap="none" dirty="0" smtClean="0">
                <a:solidFill>
                  <a:schemeClr val="accent5">
                    <a:lumMod val="75000"/>
                  </a:schemeClr>
                </a:solidFill>
              </a:rPr>
              <a:t>II.- Situación docente</a:t>
            </a:r>
            <a:endParaRPr lang="es-ES" altLang="es-SV" sz="2800" b="1" cap="none" dirty="0" smtClean="0">
              <a:solidFill>
                <a:schemeClr val="accent5">
                  <a:lumMod val="75000"/>
                </a:schemeClr>
              </a:solidFill>
            </a:endParaRPr>
          </a:p>
        </p:txBody>
      </p:sp>
      <p:sp>
        <p:nvSpPr>
          <p:cNvPr id="2" name="1 Marcador de texto"/>
          <p:cNvSpPr>
            <a:spLocks noGrp="1"/>
          </p:cNvSpPr>
          <p:nvPr>
            <p:ph type="body" idx="1"/>
          </p:nvPr>
        </p:nvSpPr>
        <p:spPr/>
        <p:txBody>
          <a:bodyPr>
            <a:noAutofit/>
          </a:bodyPr>
          <a:lstStyle/>
          <a:p>
            <a:pPr algn="l"/>
            <a:r>
              <a:rPr lang="es-SV" sz="1200" dirty="0"/>
              <a:t>Políticas para el fomento a la literatura infantil y formación docente: Retos, problemas y </a:t>
            </a:r>
            <a:r>
              <a:rPr lang="es-SV" sz="1200" dirty="0" smtClean="0"/>
              <a:t>desafíos</a:t>
            </a:r>
            <a:endParaRPr lang="es-SV" sz="1200" dirty="0"/>
          </a:p>
        </p:txBody>
      </p:sp>
      <p:pic>
        <p:nvPicPr>
          <p:cNvPr id="4" name="Picture 2" descr="F:\Macintosh HD\Users\rebecamenjivarguerrerro\Desktop\Manual de Marca UFG Versión 1.0\Marcas Alternas\Instituto de Ciencia, Tecnología e Innovación - ICTI\ICT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3356992"/>
            <a:ext cx="1868825" cy="1121295"/>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39D76E23-D3F4-4A51-9970-C85A03E03F05}" type="slidenum">
              <a:rPr lang="es-SV" smtClean="0"/>
              <a:t>8</a:t>
            </a:fld>
            <a:endParaRPr lang="es-SV"/>
          </a:p>
        </p:txBody>
      </p:sp>
    </p:spTree>
    <p:extLst>
      <p:ext uri="{BB962C8B-B14F-4D97-AF65-F5344CB8AC3E}">
        <p14:creationId xmlns:p14="http://schemas.microsoft.com/office/powerpoint/2010/main" val="4085789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SV" b="1" cap="none" dirty="0" smtClean="0">
                <a:solidFill>
                  <a:schemeClr val="accent5">
                    <a:lumMod val="75000"/>
                  </a:schemeClr>
                </a:solidFill>
              </a:rPr>
              <a:t>Contexto</a:t>
            </a:r>
            <a:endParaRPr lang="es-SV" b="1" cap="none" dirty="0">
              <a:solidFill>
                <a:schemeClr val="accent5">
                  <a:lumMod val="75000"/>
                </a:schemeClr>
              </a:solidFill>
            </a:endParaRPr>
          </a:p>
        </p:txBody>
      </p:sp>
      <p:sp>
        <p:nvSpPr>
          <p:cNvPr id="3" name="2 Marcador de contenido"/>
          <p:cNvSpPr>
            <a:spLocks noGrp="1"/>
          </p:cNvSpPr>
          <p:nvPr>
            <p:ph idx="1"/>
          </p:nvPr>
        </p:nvSpPr>
        <p:spPr/>
        <p:txBody>
          <a:bodyPr>
            <a:normAutofit fontScale="92500" lnSpcReduction="10000"/>
          </a:bodyPr>
          <a:lstStyle/>
          <a:p>
            <a:r>
              <a:rPr lang="es-SV" dirty="0" smtClean="0">
                <a:solidFill>
                  <a:schemeClr val="tx1"/>
                </a:solidFill>
              </a:rPr>
              <a:t>La profesión docente, en el marco de las reformas educativas contemporáneas, sigue estando situada en un contexto de baja valorización social, limitada dignificación y con un salario bajo.</a:t>
            </a:r>
          </a:p>
          <a:p>
            <a:r>
              <a:rPr lang="es-SV" dirty="0" smtClean="0">
                <a:solidFill>
                  <a:schemeClr val="tx1"/>
                </a:solidFill>
              </a:rPr>
              <a:t>Es una de las profesiones más estudiadas y con menos cambios…; su relación histórica con gremiales ha posibilitado una situación estática que se caracteriza garantizar los derechos laborales consagrados e imposibilidad de evaluar su desempeño.</a:t>
            </a:r>
          </a:p>
          <a:p>
            <a:r>
              <a:rPr lang="es-SV" dirty="0" smtClean="0">
                <a:solidFill>
                  <a:schemeClr val="tx1"/>
                </a:solidFill>
              </a:rPr>
              <a:t>Informes globales como McKinsey (2010) señalan que el techo de la calidad educativa son los docentes, y que la única manera de mejorar es logrando un mejor desempeño de la clase docente.</a:t>
            </a:r>
            <a:endParaRPr lang="es-SV" dirty="0">
              <a:solidFill>
                <a:schemeClr val="tx1"/>
              </a:solidFill>
            </a:endParaRPr>
          </a:p>
        </p:txBody>
      </p:sp>
      <p:grpSp>
        <p:nvGrpSpPr>
          <p:cNvPr id="4" name="3 Grupo"/>
          <p:cNvGrpSpPr/>
          <p:nvPr/>
        </p:nvGrpSpPr>
        <p:grpSpPr>
          <a:xfrm>
            <a:off x="1" y="6237312"/>
            <a:ext cx="9143999" cy="620688"/>
            <a:chOff x="1" y="6237312"/>
            <a:chExt cx="9143999" cy="620688"/>
          </a:xfrm>
        </p:grpSpPr>
        <p:sp>
          <p:nvSpPr>
            <p:cNvPr id="5" name="4 Rectángulo"/>
            <p:cNvSpPr/>
            <p:nvPr/>
          </p:nvSpPr>
          <p:spPr>
            <a:xfrm>
              <a:off x="1115616" y="6237312"/>
              <a:ext cx="6696744" cy="62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6" name="5 Marcador de posición de imagen"/>
            <p:cNvPicPr>
              <a:picLocks noChangeAspect="1"/>
            </p:cNvPicPr>
            <p:nvPr/>
          </p:nvPicPr>
          <p:blipFill rotWithShape="1">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l="5148" r="5148" b="20241"/>
            <a:stretch/>
          </p:blipFill>
          <p:spPr>
            <a:xfrm>
              <a:off x="1" y="6237312"/>
              <a:ext cx="1396384" cy="620688"/>
            </a:xfrm>
            <a:prstGeom prst="rect">
              <a:avLst/>
            </a:prstGeom>
          </p:spPr>
        </p:pic>
        <p:sp>
          <p:nvSpPr>
            <p:cNvPr id="7" name="6 Rectángulo"/>
            <p:cNvSpPr/>
            <p:nvPr/>
          </p:nvSpPr>
          <p:spPr>
            <a:xfrm>
              <a:off x="7812360" y="6237312"/>
              <a:ext cx="133164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8" name="1 Título"/>
            <p:cNvSpPr txBox="1">
              <a:spLocks/>
            </p:cNvSpPr>
            <p:nvPr/>
          </p:nvSpPr>
          <p:spPr>
            <a:xfrm>
              <a:off x="1475656" y="6286134"/>
              <a:ext cx="6192688" cy="5230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s-SV" sz="1100" cap="none" dirty="0" smtClean="0">
                  <a:solidFill>
                    <a:schemeClr val="bg1"/>
                  </a:solidFill>
                </a:rPr>
                <a:t>Políticas para el fomento a la literatura infantil y formación docente: Retos, problemas y desafíos</a:t>
              </a:r>
              <a:endParaRPr lang="es-SV" sz="1100" cap="none" dirty="0">
                <a:solidFill>
                  <a:schemeClr val="bg1"/>
                </a:solidFill>
              </a:endParaRPr>
            </a:p>
          </p:txBody>
        </p:sp>
      </p:grpSp>
      <p:pic>
        <p:nvPicPr>
          <p:cNvPr id="5123" name="Picture 3" descr="C:\Users\multimedia\AppData\Local\Microsoft\Windows\Temporary Internet Files\Content.IE5\YKOC3UEF\MC90044173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332656"/>
            <a:ext cx="900100" cy="900100"/>
          </a:xfrm>
          <a:prstGeom prst="rect">
            <a:avLst/>
          </a:prstGeom>
          <a:noFill/>
          <a:extLst>
            <a:ext uri="{909E8E84-426E-40DD-AFC4-6F175D3DCCD1}">
              <a14:hiddenFill xmlns:a14="http://schemas.microsoft.com/office/drawing/2010/main">
                <a:solidFill>
                  <a:srgbClr val="FFFFFF"/>
                </a:solidFill>
              </a14:hiddenFill>
            </a:ext>
          </a:extLst>
        </p:spPr>
      </p:pic>
      <p:sp>
        <p:nvSpPr>
          <p:cNvPr id="10" name="9 Marcador de número de diapositiva"/>
          <p:cNvSpPr>
            <a:spLocks noGrp="1"/>
          </p:cNvSpPr>
          <p:nvPr>
            <p:ph type="sldNum" sz="quarter" idx="12"/>
          </p:nvPr>
        </p:nvSpPr>
        <p:spPr/>
        <p:txBody>
          <a:bodyPr/>
          <a:lstStyle/>
          <a:p>
            <a:fld id="{39D76E23-D3F4-4A51-9970-C85A03E03F05}" type="slidenum">
              <a:rPr lang="es-SV" smtClean="0"/>
              <a:t>9</a:t>
            </a:fld>
            <a:endParaRPr lang="es-SV"/>
          </a:p>
        </p:txBody>
      </p:sp>
    </p:spTree>
    <p:extLst>
      <p:ext uri="{BB962C8B-B14F-4D97-AF65-F5344CB8AC3E}">
        <p14:creationId xmlns:p14="http://schemas.microsoft.com/office/powerpoint/2010/main" val="36547523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icario">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471</TotalTime>
  <Words>4321</Words>
  <Application>Microsoft Office PowerPoint</Application>
  <PresentationFormat>Presentación en pantalla (4:3)</PresentationFormat>
  <Paragraphs>452</Paragraphs>
  <Slides>47</Slides>
  <Notes>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47</vt:i4>
      </vt:variant>
    </vt:vector>
  </HeadingPairs>
  <TitlesOfParts>
    <vt:vector size="56" baseType="lpstr">
      <vt:lpstr>Arial</vt:lpstr>
      <vt:lpstr>Book Antiqua</vt:lpstr>
      <vt:lpstr>Calibri</vt:lpstr>
      <vt:lpstr>Century Gothic</vt:lpstr>
      <vt:lpstr>Symbol</vt:lpstr>
      <vt:lpstr>Times New Roman</vt:lpstr>
      <vt:lpstr>Wingdings</vt:lpstr>
      <vt:lpstr>Boticario</vt:lpstr>
      <vt:lpstr>Immagine bitmap</vt:lpstr>
      <vt:lpstr>Políticas para el fomento a la literatura y formación docente: Retos, problemas y desafíos</vt:lpstr>
      <vt:lpstr>Presentación de PowerPoint</vt:lpstr>
      <vt:lpstr>Agenda…</vt:lpstr>
      <vt:lpstr>I.- Tejido social</vt:lpstr>
      <vt:lpstr>Familia, comunidad y sociedad educadora</vt:lpstr>
      <vt:lpstr>Presentación de PowerPoint</vt:lpstr>
      <vt:lpstr>Hábitos de lectura</vt:lpstr>
      <vt:lpstr>II.- Situación docente</vt:lpstr>
      <vt:lpstr>Contexto</vt:lpstr>
      <vt:lpstr>El docente… factor determinante</vt:lpstr>
      <vt:lpstr>Presentación de PowerPoint</vt:lpstr>
      <vt:lpstr>Factors which explain the effect of teachers on achievement</vt:lpstr>
      <vt:lpstr>Nuestra práctica docente es teórica: </vt:lpstr>
      <vt:lpstr>Nuestra práctica docente está desvinculada de la realidad: </vt:lpstr>
      <vt:lpstr>Nuestra práctica docente tiene orfandad epistemológicas: </vt:lpstr>
      <vt:lpstr>Nuestra práctica docente está infra-valorizada socialmente: </vt:lpstr>
      <vt:lpstr>Presentación de PowerPoint</vt:lpstr>
      <vt:lpstr>Cap. 2 el escenario</vt:lpstr>
      <vt:lpstr>El escenario: docentes</vt:lpstr>
      <vt:lpstr>El escenario: formación docente</vt:lpstr>
      <vt:lpstr>Investigación sobre la efectividad de los docentes</vt:lpstr>
      <vt:lpstr>Retos: definir nuestro patrón académico de evolución psicopedagógica por  área, edad y grados (tipo rasch)</vt:lpstr>
      <vt:lpstr>III.- El aprendizaje bajo el modelo constructivista</vt:lpstr>
      <vt:lpstr>Presentación de PowerPoint</vt:lpstr>
      <vt:lpstr>La formación del símbolo</vt:lpstr>
      <vt:lpstr>Presentación de PowerPoint</vt:lpstr>
      <vt:lpstr>El juego</vt:lpstr>
      <vt:lpstr>Imitación</vt:lpstr>
      <vt:lpstr>Dibujo y lenguaje</vt:lpstr>
      <vt:lpstr>IV.- Prospección de política y pedagogía de la literatura escolar</vt:lpstr>
      <vt:lpstr>Presentación de PowerPoint</vt:lpstr>
      <vt:lpstr>Algunos principios I</vt:lpstr>
      <vt:lpstr>Algunos principios II</vt:lpstr>
      <vt:lpstr>Pautas o rúbricas didácticas</vt:lpstr>
      <vt:lpstr>Pautas o rúbricas didácticas</vt:lpstr>
      <vt:lpstr>Pautas educativas</vt:lpstr>
      <vt:lpstr>Presentación de PowerPoint</vt:lpstr>
      <vt:lpstr>Presentación de PowerPoint</vt:lpstr>
      <vt:lpstr>Considerar…</vt:lpstr>
      <vt:lpstr>V.- Revisiones y/o adecuaciones curriculares en la formación inicial de docentes</vt:lpstr>
      <vt:lpstr>Presentación de PowerPoint</vt:lpstr>
      <vt:lpstr>Propuestas 1…</vt:lpstr>
      <vt:lpstr>Propuestas 2…</vt:lpstr>
      <vt:lpstr>Propuestas 3…</vt:lpstr>
      <vt:lpstr>Propuestas 4…</vt:lpstr>
      <vt:lpstr>Propuestas 5…</vt:lpstr>
      <vt:lpstr>Finalmente…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de Excelencia Docente</dc:title>
  <dc:creator>Oscar Picardo</dc:creator>
  <cp:lastModifiedBy>Garcia de Huezo, Elsy Guadalupe</cp:lastModifiedBy>
  <cp:revision>55</cp:revision>
  <dcterms:created xsi:type="dcterms:W3CDTF">2014-02-12T22:28:15Z</dcterms:created>
  <dcterms:modified xsi:type="dcterms:W3CDTF">2016-11-16T21:46:27Z</dcterms:modified>
</cp:coreProperties>
</file>