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notesMasterIdLst>
    <p:notesMasterId r:id="rId10"/>
  </p:notesMasterIdLst>
  <p:sldIdLst>
    <p:sldId id="256" r:id="rId2"/>
    <p:sldId id="265" r:id="rId3"/>
    <p:sldId id="259" r:id="rId4"/>
    <p:sldId id="260" r:id="rId5"/>
    <p:sldId id="264" r:id="rId6"/>
    <p:sldId id="257" r:id="rId7"/>
    <p:sldId id="258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3C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SV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04ADB-16DF-BF41-99FA-41A173B6B855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SV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  <a:endParaRPr lang="es-SV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SV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EC8B4F-1D8C-E54F-AF04-0E85180D6EE8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3477638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C8B4F-1D8C-E54F-AF04-0E85180D6EE8}" type="slidenum">
              <a:rPr lang="es-SV" smtClean="0"/>
              <a:t>6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3389060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/>
          </a:p>
        </p:txBody>
      </p:sp>
      <p:sp>
        <p:nvSpPr>
          <p:cNvPr id="7" name="Rectángulo 6"/>
          <p:cNvSpPr/>
          <p:nvPr userDrawn="1"/>
        </p:nvSpPr>
        <p:spPr>
          <a:xfrm>
            <a:off x="2936111" y="4996190"/>
            <a:ext cx="84176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800" b="1" dirty="0">
                <a:solidFill>
                  <a:schemeClr val="bg1"/>
                </a:solidFill>
                <a:effectLst/>
                <a:latin typeface="Shonar Bangla" panose="020B0502040204020203" pitchFamily="34" charset="0"/>
                <a:ea typeface="Times New Roman" panose="02020603050405020304" pitchFamily="18" charset="0"/>
                <a:cs typeface="Shonar Bangla" panose="020B0502040204020203" pitchFamily="34" charset="0"/>
              </a:rPr>
              <a:t>2do Encuentro Universitario “La lectura y cambio generacional”</a:t>
            </a:r>
            <a:endParaRPr lang="es-ES" sz="2800" b="1" dirty="0">
              <a:solidFill>
                <a:schemeClr val="bg1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</p:txBody>
      </p:sp>
      <p:sp>
        <p:nvSpPr>
          <p:cNvPr id="11" name="Rectángulo 10"/>
          <p:cNvSpPr/>
          <p:nvPr userDrawn="1"/>
        </p:nvSpPr>
        <p:spPr>
          <a:xfrm>
            <a:off x="2345776" y="285423"/>
            <a:ext cx="799123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2do Encuentro Universitario “La lectura y cambio generacional”</a:t>
            </a:r>
            <a:endParaRPr lang="es-ES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178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1292283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490125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0"/>
            <a:ext cx="915987" cy="915987"/>
          </a:xfrm>
          <a:prstGeom prst="rect">
            <a:avLst/>
          </a:prstGeom>
        </p:spPr>
      </p:pic>
      <p:sp>
        <p:nvSpPr>
          <p:cNvPr id="9" name="Rectángulo 8"/>
          <p:cNvSpPr/>
          <p:nvPr userDrawn="1"/>
        </p:nvSpPr>
        <p:spPr>
          <a:xfrm>
            <a:off x="2345776" y="285423"/>
            <a:ext cx="799123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2do Encuentro Universitario “La lectura y cambio generacional”</a:t>
            </a:r>
            <a:endParaRPr lang="es-ES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661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1147413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1071414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4080209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1519276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214317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77396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1771794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8E56D-7BAD-614A-AA09-144F6FC3E969}" type="datetimeFigureOut">
              <a:rPr lang="es-SV" smtClean="0"/>
              <a:t>14/11/2019</a:t>
            </a:fld>
            <a:endParaRPr lang="es-S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S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1372E-9575-C041-9846-8E3209B86B94}" type="slidenum">
              <a:rPr lang="es-SV" smtClean="0"/>
              <a:t>‹Nº›</a:t>
            </a:fld>
            <a:endParaRPr lang="es-SV"/>
          </a:p>
        </p:txBody>
      </p:sp>
      <p:pic>
        <p:nvPicPr>
          <p:cNvPr id="9" name="Imagen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0"/>
            <a:ext cx="915987" cy="915987"/>
          </a:xfrm>
          <a:prstGeom prst="rect">
            <a:avLst/>
          </a:prstGeom>
        </p:spPr>
      </p:pic>
      <p:sp>
        <p:nvSpPr>
          <p:cNvPr id="7" name="6 Rectángulo"/>
          <p:cNvSpPr/>
          <p:nvPr userDrawn="1"/>
        </p:nvSpPr>
        <p:spPr>
          <a:xfrm>
            <a:off x="10325256" y="10887"/>
            <a:ext cx="854373" cy="905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SV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0"/>
          <a:stretch/>
        </p:blipFill>
        <p:spPr bwMode="auto">
          <a:xfrm>
            <a:off x="10445028" y="10843"/>
            <a:ext cx="614827" cy="953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5314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FDC34AD2-7631-4907-9CD2-5523A24C73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42" t="11110" r="6963" b="17130"/>
          <a:stretch/>
        </p:blipFill>
        <p:spPr>
          <a:xfrm>
            <a:off x="774288" y="1578077"/>
            <a:ext cx="5324169" cy="439502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8808FB5-BA19-4965-BCC5-F5B896E038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63" b="16414"/>
          <a:stretch/>
        </p:blipFill>
        <p:spPr>
          <a:xfrm>
            <a:off x="6531692" y="1578077"/>
            <a:ext cx="4762500" cy="439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10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9A1222EF-AE4E-48EF-946F-DC20B8CE92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322" t="17403" r="15564" b="44387"/>
          <a:stretch/>
        </p:blipFill>
        <p:spPr>
          <a:xfrm>
            <a:off x="3726426" y="1090770"/>
            <a:ext cx="4739148" cy="5326607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08CAA2C-E34E-3B40-8719-995ABC635F3F}"/>
              </a:ext>
            </a:extLst>
          </p:cNvPr>
          <p:cNvSpPr/>
          <p:nvPr/>
        </p:nvSpPr>
        <p:spPr>
          <a:xfrm>
            <a:off x="7459201" y="5998062"/>
            <a:ext cx="441325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es-SV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 Salvador 14 de noviembre de 2019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EB27AFF2-665D-48C0-9677-BD7D39291AB0}"/>
              </a:ext>
            </a:extLst>
          </p:cNvPr>
          <p:cNvSpPr/>
          <p:nvPr/>
        </p:nvSpPr>
        <p:spPr>
          <a:xfrm>
            <a:off x="8216192" y="5424859"/>
            <a:ext cx="34068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SV" sz="2800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Ivania Cartagena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D30A7C0-8647-4B3B-A3D7-5D7A6702107E}"/>
              </a:ext>
            </a:extLst>
          </p:cNvPr>
          <p:cNvSpPr/>
          <p:nvPr/>
        </p:nvSpPr>
        <p:spPr>
          <a:xfrm>
            <a:off x="3726426" y="4491609"/>
            <a:ext cx="4930263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s-SV"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“Que no te coman los libros”</a:t>
            </a:r>
          </a:p>
        </p:txBody>
      </p:sp>
    </p:spTree>
    <p:extLst>
      <p:ext uri="{BB962C8B-B14F-4D97-AF65-F5344CB8AC3E}">
        <p14:creationId xmlns:p14="http://schemas.microsoft.com/office/powerpoint/2010/main" val="1456531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B08CAA2C-E34E-3B40-8719-995ABC635F3F}"/>
              </a:ext>
            </a:extLst>
          </p:cNvPr>
          <p:cNvSpPr/>
          <p:nvPr/>
        </p:nvSpPr>
        <p:spPr>
          <a:xfrm>
            <a:off x="308917" y="1625249"/>
            <a:ext cx="30175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SV" sz="2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C02E996-29C0-4A51-B7B1-EF5A61459D86}"/>
              </a:ext>
            </a:extLst>
          </p:cNvPr>
          <p:cNvSpPr/>
          <p:nvPr/>
        </p:nvSpPr>
        <p:spPr>
          <a:xfrm>
            <a:off x="308917" y="2365779"/>
            <a:ext cx="39363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¿Es aburrido leer?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421BBD6-A5F4-44CF-A956-6507970D08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476" r="3787"/>
          <a:stretch/>
        </p:blipFill>
        <p:spPr>
          <a:xfrm>
            <a:off x="4704735" y="926819"/>
            <a:ext cx="7487265" cy="5782868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049DE38F-A4CB-465F-BBEC-D0658172A651}"/>
              </a:ext>
            </a:extLst>
          </p:cNvPr>
          <p:cNvSpPr/>
          <p:nvPr/>
        </p:nvSpPr>
        <p:spPr>
          <a:xfrm>
            <a:off x="308917" y="2908103"/>
            <a:ext cx="405660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/>
              <a:t>Nuestro cerebro recibe miles de estímulos sensoriales. </a:t>
            </a:r>
            <a:endParaRPr lang="es-ES" sz="2000" dirty="0" smtClean="0"/>
          </a:p>
          <a:p>
            <a:endParaRPr lang="es-ES" sz="2000" dirty="0"/>
          </a:p>
          <a:p>
            <a:r>
              <a:rPr lang="es-ES" sz="2000" dirty="0" smtClean="0"/>
              <a:t>¿</a:t>
            </a:r>
            <a:r>
              <a:rPr lang="es-ES" sz="2000" dirty="0"/>
              <a:t>Qué reacción </a:t>
            </a:r>
            <a:r>
              <a:rPr lang="es-ES" sz="2000" dirty="0" smtClean="0"/>
              <a:t>tenemos cuando  </a:t>
            </a:r>
            <a:r>
              <a:rPr lang="es-ES" sz="2000" dirty="0"/>
              <a:t>nos dicen que debemos realizar una lectura? 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F167EBDA-7F96-4D75-9EE2-3D691F6FFE37}"/>
              </a:ext>
            </a:extLst>
          </p:cNvPr>
          <p:cNvSpPr/>
          <p:nvPr/>
        </p:nvSpPr>
        <p:spPr>
          <a:xfrm>
            <a:off x="418418" y="5155756"/>
            <a:ext cx="371739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/>
              <a:t>¿Qué nos atrae de un libro?</a:t>
            </a:r>
          </a:p>
        </p:txBody>
      </p:sp>
    </p:spTree>
    <p:extLst>
      <p:ext uri="{BB962C8B-B14F-4D97-AF65-F5344CB8AC3E}">
        <p14:creationId xmlns:p14="http://schemas.microsoft.com/office/powerpoint/2010/main" val="2907568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7F9B85AA-5C78-4CE6-B0E3-3CCCE0E4D6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4381"/>
            <a:ext cx="5805593" cy="3273831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498C4A8C-E706-3E40-9795-504DA02326D1}"/>
              </a:ext>
            </a:extLst>
          </p:cNvPr>
          <p:cNvSpPr/>
          <p:nvPr/>
        </p:nvSpPr>
        <p:spPr>
          <a:xfrm>
            <a:off x="367814" y="4916867"/>
            <a:ext cx="57281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SV" sz="2000" i="1" dirty="0">
                <a:solidFill>
                  <a:srgbClr val="233C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lectura es un hábito que se adquiere, según hayan sido nuestros inicios desde la niñez.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CFD8F18-CD69-48CE-BE42-CF98789B3F33}"/>
              </a:ext>
            </a:extLst>
          </p:cNvPr>
          <p:cNvSpPr/>
          <p:nvPr/>
        </p:nvSpPr>
        <p:spPr>
          <a:xfrm>
            <a:off x="6386409" y="2221297"/>
            <a:ext cx="5264817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600" b="1" i="1" dirty="0"/>
              <a:t>APRENDIZAJE CREATIVO.</a:t>
            </a:r>
          </a:p>
          <a:p>
            <a:endParaRPr lang="es-MX" sz="2000" dirty="0" smtClean="0"/>
          </a:p>
          <a:p>
            <a:r>
              <a:rPr lang="es-MX" sz="2000" dirty="0" smtClean="0"/>
              <a:t>Hablamos de un acceso al conocimiento </a:t>
            </a:r>
            <a:r>
              <a:rPr lang="es-MX" sz="2000" dirty="0"/>
              <a:t>de una forma </a:t>
            </a:r>
            <a:r>
              <a:rPr lang="es-MX" sz="2000" dirty="0" smtClean="0"/>
              <a:t>diferente a lo habitual.</a:t>
            </a:r>
          </a:p>
          <a:p>
            <a:endParaRPr lang="es-MX" sz="2000" dirty="0" smtClean="0"/>
          </a:p>
          <a:p>
            <a:r>
              <a:rPr lang="es-MX" sz="2000" dirty="0" smtClean="0"/>
              <a:t>Se caracteriza </a:t>
            </a:r>
            <a:r>
              <a:rPr lang="es-MX" sz="2000" dirty="0"/>
              <a:t>por el tipo de producción que </a:t>
            </a:r>
            <a:r>
              <a:rPr lang="es-MX" sz="2000" dirty="0" smtClean="0"/>
              <a:t>se</a:t>
            </a:r>
            <a:r>
              <a:rPr lang="es-MX" sz="2000" dirty="0" smtClean="0"/>
              <a:t> hace,  </a:t>
            </a:r>
            <a:r>
              <a:rPr lang="es-MX" sz="2000" dirty="0"/>
              <a:t>por </a:t>
            </a:r>
            <a:r>
              <a:rPr lang="es-MX" sz="2000" dirty="0" smtClean="0"/>
              <a:t>cada proceso implícito en el mismo.</a:t>
            </a:r>
            <a:endParaRPr lang="es-SV" sz="2400" dirty="0">
              <a:solidFill>
                <a:srgbClr val="233C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363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D8D16EA-058C-47BE-A29F-535C1A85D82A}"/>
              </a:ext>
            </a:extLst>
          </p:cNvPr>
          <p:cNvSpPr/>
          <p:nvPr/>
        </p:nvSpPr>
        <p:spPr>
          <a:xfrm>
            <a:off x="5970817" y="2271125"/>
            <a:ext cx="52648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600" b="1" i="1" dirty="0"/>
              <a:t>¿Cómo generamos un ambiente propicio para motivar a los estudiantes a leer y escribir?</a:t>
            </a:r>
            <a:endParaRPr lang="es-SV" sz="2400" dirty="0">
              <a:solidFill>
                <a:srgbClr val="233C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BD72EFD-2609-4C7F-8091-E53267F8B5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02" r="12783"/>
          <a:stretch/>
        </p:blipFill>
        <p:spPr>
          <a:xfrm>
            <a:off x="1238865" y="1708931"/>
            <a:ext cx="4547419" cy="343271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104914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325299D2-E168-4C2F-AFEF-436851319E0F}"/>
              </a:ext>
            </a:extLst>
          </p:cNvPr>
          <p:cNvSpPr/>
          <p:nvPr/>
        </p:nvSpPr>
        <p:spPr>
          <a:xfrm>
            <a:off x="6637132" y="2014348"/>
            <a:ext cx="519545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s-ES" sz="2800" dirty="0">
                <a:solidFill>
                  <a:srgbClr val="233C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Ampliamos nuestro vocabulario.</a:t>
            </a:r>
          </a:p>
          <a:p>
            <a:pPr marL="514350" indent="-514350">
              <a:buAutoNum type="arabicPeriod"/>
            </a:pPr>
            <a:r>
              <a:rPr lang="es-ES" sz="2800" dirty="0">
                <a:solidFill>
                  <a:srgbClr val="233C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Mejoramos nuestras habilidades de expresión escrita.</a:t>
            </a:r>
          </a:p>
          <a:p>
            <a:pPr marL="514350" indent="-514350">
              <a:buAutoNum type="arabicPeriod"/>
            </a:pPr>
            <a:r>
              <a:rPr lang="es-ES" sz="2800" dirty="0">
                <a:solidFill>
                  <a:srgbClr val="233C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Estimulamos nuestra creatividad y desarrollamos nuestro cerebro.</a:t>
            </a:r>
            <a:endParaRPr lang="es-SV" sz="2800" dirty="0">
              <a:solidFill>
                <a:srgbClr val="233C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B980A69-8E90-45E8-AB84-AC9FB2666C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545" y="2218476"/>
            <a:ext cx="5195455" cy="3444813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4C72575E-9869-4912-B72C-66568AAFEF99}"/>
              </a:ext>
            </a:extLst>
          </p:cNvPr>
          <p:cNvSpPr/>
          <p:nvPr/>
        </p:nvSpPr>
        <p:spPr>
          <a:xfrm>
            <a:off x="732130" y="1583349"/>
            <a:ext cx="55322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dirty="0">
                <a:solidFill>
                  <a:srgbClr val="233C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¿Qué beneficios se obtienen al leer?</a:t>
            </a:r>
          </a:p>
        </p:txBody>
      </p:sp>
    </p:spTree>
    <p:extLst>
      <p:ext uri="{BB962C8B-B14F-4D97-AF65-F5344CB8AC3E}">
        <p14:creationId xmlns:p14="http://schemas.microsoft.com/office/powerpoint/2010/main" val="337327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B08CAA2C-E34E-3B40-8719-995ABC635F3F}"/>
              </a:ext>
            </a:extLst>
          </p:cNvPr>
          <p:cNvSpPr/>
          <p:nvPr/>
        </p:nvSpPr>
        <p:spPr>
          <a:xfrm>
            <a:off x="4911278" y="1591481"/>
            <a:ext cx="69636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SV" sz="2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RECOMENDACIONES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98C4A8C-E706-3E40-9795-504DA02326D1}"/>
              </a:ext>
            </a:extLst>
          </p:cNvPr>
          <p:cNvSpPr/>
          <p:nvPr/>
        </p:nvSpPr>
        <p:spPr>
          <a:xfrm>
            <a:off x="4911278" y="2114701"/>
            <a:ext cx="6963697" cy="4092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SV" sz="2200" b="1" dirty="0">
                <a:latin typeface="Arial" panose="020B0604020202020204" pitchFamily="34" charset="0"/>
                <a:cs typeface="Arial" panose="020B0604020202020204" pitchFamily="34" charset="0"/>
              </a:rPr>
              <a:t>Conozcamos nuestro público.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SV" sz="2200" b="1" dirty="0">
                <a:latin typeface="Arial" panose="020B0604020202020204" pitchFamily="34" charset="0"/>
                <a:cs typeface="Arial" panose="020B0604020202020204" pitchFamily="34" charset="0"/>
              </a:rPr>
              <a:t>No corramos si no hemos aprendido a caminar.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SV" sz="2200" b="1" dirty="0">
                <a:latin typeface="Arial" panose="020B0604020202020204" pitchFamily="34" charset="0"/>
                <a:cs typeface="Arial" panose="020B0604020202020204" pitchFamily="34" charset="0"/>
              </a:rPr>
              <a:t>Renuncie al NO.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SV" sz="2200" b="1" dirty="0">
                <a:latin typeface="Arial" panose="020B0604020202020204" pitchFamily="34" charset="0"/>
                <a:cs typeface="Arial" panose="020B0604020202020204" pitchFamily="34" charset="0"/>
              </a:rPr>
              <a:t>La tecnología es una aliada estratégica.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SV" sz="2200" b="1" dirty="0">
                <a:latin typeface="Arial" panose="020B0604020202020204" pitchFamily="34" charset="0"/>
                <a:cs typeface="Arial" panose="020B0604020202020204" pitchFamily="34" charset="0"/>
              </a:rPr>
              <a:t>Saca al escritor que llevas dentro.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SV" sz="2200" b="1" dirty="0">
                <a:latin typeface="Arial" panose="020B0604020202020204" pitchFamily="34" charset="0"/>
                <a:cs typeface="Arial" panose="020B0604020202020204" pitchFamily="34" charset="0"/>
              </a:rPr>
              <a:t>Teatro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SV" sz="2200" b="1" dirty="0">
                <a:latin typeface="Arial" panose="020B0604020202020204" pitchFamily="34" charset="0"/>
                <a:cs typeface="Arial" panose="020B0604020202020204" pitchFamily="34" charset="0"/>
              </a:rPr>
              <a:t>Multimedia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SV" sz="2200" b="1" dirty="0">
                <a:latin typeface="Arial" panose="020B0604020202020204" pitchFamily="34" charset="0"/>
                <a:cs typeface="Arial" panose="020B0604020202020204" pitchFamily="34" charset="0"/>
              </a:rPr>
              <a:t>Blogs.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AD28818-4068-4858-9337-1925EFCF9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782" y="1140945"/>
            <a:ext cx="4031225" cy="536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239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B08CAA2C-E34E-3B40-8719-995ABC635F3F}"/>
              </a:ext>
            </a:extLst>
          </p:cNvPr>
          <p:cNvSpPr/>
          <p:nvPr/>
        </p:nvSpPr>
        <p:spPr>
          <a:xfrm>
            <a:off x="0" y="3247738"/>
            <a:ext cx="5198076" cy="769441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r>
              <a:rPr lang="es-SV" sz="44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endParaRPr lang="es-SV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98C4A8C-E706-3E40-9795-504DA02326D1}"/>
              </a:ext>
            </a:extLst>
          </p:cNvPr>
          <p:cNvSpPr/>
          <p:nvPr/>
        </p:nvSpPr>
        <p:spPr>
          <a:xfrm>
            <a:off x="5198076" y="2124353"/>
            <a:ext cx="6096000" cy="3416320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SV" sz="2400" b="1" dirty="0">
                <a:solidFill>
                  <a:srgbClr val="233C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Dejar que nuestra imaginación vuele.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SV" sz="2400" b="1" dirty="0">
              <a:solidFill>
                <a:srgbClr val="233C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SV" sz="2400" b="1" dirty="0">
                <a:solidFill>
                  <a:srgbClr val="233C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Estimular la lectura y escritura de manera creativa.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SV" sz="2400" b="1" dirty="0">
              <a:solidFill>
                <a:srgbClr val="233C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SV" sz="2400" b="1" dirty="0">
                <a:solidFill>
                  <a:srgbClr val="233C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Propiciar la creatividad.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SV" sz="2400" b="1" dirty="0">
              <a:solidFill>
                <a:srgbClr val="233C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SV" sz="2400" b="1" dirty="0">
                <a:solidFill>
                  <a:srgbClr val="233C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 inclusivos en el proceso de enseñanza-aprendizaje. </a:t>
            </a:r>
          </a:p>
        </p:txBody>
      </p:sp>
    </p:spTree>
    <p:extLst>
      <p:ext uri="{BB962C8B-B14F-4D97-AF65-F5344CB8AC3E}">
        <p14:creationId xmlns:p14="http://schemas.microsoft.com/office/powerpoint/2010/main" val="9999009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906</TotalTime>
  <Words>214</Words>
  <Application>Microsoft Office PowerPoint</Application>
  <PresentationFormat>Panorámica</PresentationFormat>
  <Paragraphs>38</Paragraphs>
  <Slides>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Shonar Bangla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ALEXANDRA LORENA PEREIRA RODRIGUEZ</dc:creator>
  <cp:lastModifiedBy>Usuario</cp:lastModifiedBy>
  <cp:revision>53</cp:revision>
  <dcterms:created xsi:type="dcterms:W3CDTF">2018-11-16T15:41:48Z</dcterms:created>
  <dcterms:modified xsi:type="dcterms:W3CDTF">2019-11-14T06:42:21Z</dcterms:modified>
</cp:coreProperties>
</file>